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5.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27.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417" r:id="rId2"/>
    <p:sldId id="308" r:id="rId3"/>
    <p:sldId id="317" r:id="rId4"/>
    <p:sldId id="318" r:id="rId5"/>
    <p:sldId id="319" r:id="rId6"/>
    <p:sldId id="418" r:id="rId7"/>
    <p:sldId id="322" r:id="rId8"/>
    <p:sldId id="323" r:id="rId9"/>
    <p:sldId id="324" r:id="rId10"/>
    <p:sldId id="325" r:id="rId11"/>
    <p:sldId id="328" r:id="rId12"/>
    <p:sldId id="326" r:id="rId13"/>
    <p:sldId id="420" r:id="rId14"/>
    <p:sldId id="345" r:id="rId15"/>
    <p:sldId id="349" r:id="rId16"/>
    <p:sldId id="350" r:id="rId17"/>
    <p:sldId id="353" r:id="rId18"/>
    <p:sldId id="343" r:id="rId19"/>
    <p:sldId id="430" r:id="rId20"/>
    <p:sldId id="332" r:id="rId21"/>
    <p:sldId id="344" r:id="rId22"/>
    <p:sldId id="413" r:id="rId23"/>
    <p:sldId id="414" r:id="rId24"/>
    <p:sldId id="415" r:id="rId25"/>
    <p:sldId id="416" r:id="rId26"/>
    <p:sldId id="256" r:id="rId27"/>
    <p:sldId id="360" r:id="rId28"/>
    <p:sldId id="423" r:id="rId29"/>
    <p:sldId id="422" r:id="rId30"/>
    <p:sldId id="424" r:id="rId31"/>
    <p:sldId id="425" r:id="rId32"/>
    <p:sldId id="391" r:id="rId33"/>
    <p:sldId id="426" r:id="rId34"/>
    <p:sldId id="427" r:id="rId35"/>
    <p:sldId id="400" r:id="rId36"/>
    <p:sldId id="401" r:id="rId37"/>
    <p:sldId id="428" r:id="rId38"/>
    <p:sldId id="429" r:id="rId39"/>
    <p:sldId id="364" r:id="rId40"/>
    <p:sldId id="365" r:id="rId41"/>
    <p:sldId id="311" r:id="rId42"/>
    <p:sldId id="402" r:id="rId43"/>
    <p:sldId id="406" r:id="rId44"/>
    <p:sldId id="403" r:id="rId45"/>
    <p:sldId id="404" r:id="rId46"/>
    <p:sldId id="40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User" initials="WU" lastIdx="1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0909"/>
    <a:srgbClr val="CB05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60282" autoAdjust="0"/>
  </p:normalViewPr>
  <p:slideViewPr>
    <p:cSldViewPr>
      <p:cViewPr varScale="1">
        <p:scale>
          <a:sx n="65" d="100"/>
          <a:sy n="65" d="100"/>
        </p:scale>
        <p:origin x="2010" y="78"/>
      </p:cViewPr>
      <p:guideLst>
        <p:guide orient="horz" pos="2160"/>
        <p:guide pos="2880"/>
      </p:guideLst>
    </p:cSldViewPr>
  </p:slideViewPr>
  <p:notesTextViewPr>
    <p:cViewPr>
      <p:scale>
        <a:sx n="1" d="1"/>
        <a:sy n="1" d="1"/>
      </p:scale>
      <p:origin x="0" y="0"/>
    </p:cViewPr>
  </p:notesTextViewPr>
  <p:sorterViewPr>
    <p:cViewPr>
      <p:scale>
        <a:sx n="100" d="100"/>
        <a:sy n="100" d="100"/>
      </p:scale>
      <p:origin x="0" y="27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FFA2E5-2EC2-4503-814A-51E09241E48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0C8297-6FDF-4D60-A4BF-A7045CCC667F}">
      <dgm:prSet phldrT="[Text]" custT="1"/>
      <dgm:spPr>
        <a:solidFill>
          <a:srgbClr val="430909"/>
        </a:solidFill>
      </dgm:spPr>
      <dgm:t>
        <a:bodyPr/>
        <a:lstStyle/>
        <a:p>
          <a:r>
            <a:rPr lang="sr-Latn-RS" sz="3200" kern="1200" dirty="0"/>
            <a:t>Artificial </a:t>
          </a:r>
          <a:r>
            <a:rPr lang="sr-Latn-RS" sz="2800" kern="1200" dirty="0">
              <a:solidFill>
                <a:schemeClr val="bg1"/>
              </a:solidFill>
              <a:latin typeface="+mn-lt"/>
              <a:ea typeface="+mn-ea"/>
              <a:cs typeface="+mn-cs"/>
            </a:rPr>
            <a:t>intelligence</a:t>
          </a:r>
          <a:endParaRPr lang="en-US" sz="2800" kern="1200" dirty="0">
            <a:solidFill>
              <a:schemeClr val="bg1"/>
            </a:solidFill>
            <a:latin typeface="+mn-lt"/>
            <a:ea typeface="+mn-ea"/>
            <a:cs typeface="+mn-cs"/>
          </a:endParaRPr>
        </a:p>
      </dgm:t>
    </dgm:pt>
    <dgm:pt modelId="{861B6C54-8D56-4F33-9B57-9328C95D1A64}" type="parTrans" cxnId="{3269C2CF-5EB2-4C8F-899D-0D39FDC9CBC4}">
      <dgm:prSet/>
      <dgm:spPr/>
      <dgm:t>
        <a:bodyPr/>
        <a:lstStyle/>
        <a:p>
          <a:endParaRPr lang="en-US"/>
        </a:p>
      </dgm:t>
    </dgm:pt>
    <dgm:pt modelId="{134AE17B-12FE-4429-98FA-CE3CBC1A6FFE}" type="sibTrans" cxnId="{3269C2CF-5EB2-4C8F-899D-0D39FDC9CBC4}">
      <dgm:prSet/>
      <dgm:spPr/>
      <dgm:t>
        <a:bodyPr/>
        <a:lstStyle/>
        <a:p>
          <a:endParaRPr lang="en-US"/>
        </a:p>
      </dgm:t>
    </dgm:pt>
    <dgm:pt modelId="{20AEA144-8891-4008-89E1-B058125EE3C4}">
      <dgm:prSet phldrT="[Text]"/>
      <dgm:spPr>
        <a:solidFill>
          <a:srgbClr val="430909"/>
        </a:solidFill>
        <a:ln>
          <a:noFill/>
        </a:ln>
      </dgm:spPr>
      <dgm:t>
        <a:bodyPr/>
        <a:lstStyle/>
        <a:p>
          <a:r>
            <a:rPr lang="sr-Latn-RS" dirty="0"/>
            <a:t>Hard computing</a:t>
          </a:r>
          <a:endParaRPr lang="en-US" dirty="0"/>
        </a:p>
      </dgm:t>
    </dgm:pt>
    <dgm:pt modelId="{BD477505-7B2F-4F61-8782-69FED6DF4EBE}" type="parTrans" cxnId="{2F5F81C2-A243-4B52-B3CA-5CDF550EEAAD}">
      <dgm:prSet/>
      <dgm:spPr>
        <a:ln>
          <a:solidFill>
            <a:srgbClr val="430909"/>
          </a:solidFill>
        </a:ln>
      </dgm:spPr>
      <dgm:t>
        <a:bodyPr/>
        <a:lstStyle/>
        <a:p>
          <a:endParaRPr lang="en-US"/>
        </a:p>
      </dgm:t>
    </dgm:pt>
    <dgm:pt modelId="{E9A3AE54-C7C4-4F56-978D-A11102AF58E8}" type="sibTrans" cxnId="{2F5F81C2-A243-4B52-B3CA-5CDF550EEAAD}">
      <dgm:prSet/>
      <dgm:spPr/>
      <dgm:t>
        <a:bodyPr/>
        <a:lstStyle/>
        <a:p>
          <a:endParaRPr lang="en-US"/>
        </a:p>
      </dgm:t>
    </dgm:pt>
    <dgm:pt modelId="{8EEADE7F-90E6-4495-A478-447032314FDB}">
      <dgm:prSet phldrT="[Text]"/>
      <dgm:spPr>
        <a:solidFill>
          <a:srgbClr val="430909"/>
        </a:solidFill>
      </dgm:spPr>
      <dgm:t>
        <a:bodyPr/>
        <a:lstStyle/>
        <a:p>
          <a:r>
            <a:rPr lang="sr-Latn-RS" dirty="0"/>
            <a:t>Soft computing</a:t>
          </a:r>
          <a:endParaRPr lang="en-US" dirty="0"/>
        </a:p>
      </dgm:t>
    </dgm:pt>
    <dgm:pt modelId="{C8882086-3A4F-454E-9393-4A9ACEA28ACF}" type="parTrans" cxnId="{6DB37F75-7319-482A-9AD3-ECEDDCA3D287}">
      <dgm:prSet/>
      <dgm:spPr>
        <a:ln>
          <a:solidFill>
            <a:srgbClr val="430909"/>
          </a:solidFill>
        </a:ln>
      </dgm:spPr>
      <dgm:t>
        <a:bodyPr/>
        <a:lstStyle/>
        <a:p>
          <a:endParaRPr lang="en-US"/>
        </a:p>
      </dgm:t>
    </dgm:pt>
    <dgm:pt modelId="{BC22E1FC-EFAE-41C8-B8D8-F94A45CD8BEE}" type="sibTrans" cxnId="{6DB37F75-7319-482A-9AD3-ECEDDCA3D287}">
      <dgm:prSet/>
      <dgm:spPr/>
      <dgm:t>
        <a:bodyPr/>
        <a:lstStyle/>
        <a:p>
          <a:endParaRPr lang="en-US"/>
        </a:p>
      </dgm:t>
    </dgm:pt>
    <dgm:pt modelId="{193F3CDB-B8C5-4F5F-96A6-049AD89969A1}" type="pres">
      <dgm:prSet presAssocID="{36FFA2E5-2EC2-4503-814A-51E09241E488}" presName="hierChild1" presStyleCnt="0">
        <dgm:presLayoutVars>
          <dgm:orgChart val="1"/>
          <dgm:chPref val="1"/>
          <dgm:dir/>
          <dgm:animOne val="branch"/>
          <dgm:animLvl val="lvl"/>
          <dgm:resizeHandles/>
        </dgm:presLayoutVars>
      </dgm:prSet>
      <dgm:spPr/>
    </dgm:pt>
    <dgm:pt modelId="{F3D77370-F5CA-4E1D-808E-57DD32364797}" type="pres">
      <dgm:prSet presAssocID="{3E0C8297-6FDF-4D60-A4BF-A7045CCC667F}" presName="hierRoot1" presStyleCnt="0">
        <dgm:presLayoutVars>
          <dgm:hierBranch val="init"/>
        </dgm:presLayoutVars>
      </dgm:prSet>
      <dgm:spPr/>
    </dgm:pt>
    <dgm:pt modelId="{60EF4D89-B738-4CB9-8BFE-3330413BCC41}" type="pres">
      <dgm:prSet presAssocID="{3E0C8297-6FDF-4D60-A4BF-A7045CCC667F}" presName="rootComposite1" presStyleCnt="0"/>
      <dgm:spPr/>
    </dgm:pt>
    <dgm:pt modelId="{41DE75D3-7C71-4B39-9450-EDC0490387D2}" type="pres">
      <dgm:prSet presAssocID="{3E0C8297-6FDF-4D60-A4BF-A7045CCC667F}" presName="rootText1" presStyleLbl="node0" presStyleIdx="0" presStyleCnt="1" custScaleX="108386" custScaleY="30663">
        <dgm:presLayoutVars>
          <dgm:chPref val="3"/>
        </dgm:presLayoutVars>
      </dgm:prSet>
      <dgm:spPr/>
    </dgm:pt>
    <dgm:pt modelId="{53F97F2B-FB82-4037-883B-BD00D4C8D475}" type="pres">
      <dgm:prSet presAssocID="{3E0C8297-6FDF-4D60-A4BF-A7045CCC667F}" presName="rootConnector1" presStyleLbl="node1" presStyleIdx="0" presStyleCnt="0"/>
      <dgm:spPr/>
    </dgm:pt>
    <dgm:pt modelId="{5829531B-68D0-4543-9510-FF6F19615396}" type="pres">
      <dgm:prSet presAssocID="{3E0C8297-6FDF-4D60-A4BF-A7045CCC667F}" presName="hierChild2" presStyleCnt="0"/>
      <dgm:spPr/>
    </dgm:pt>
    <dgm:pt modelId="{EF6C27FD-5863-4884-9B93-833FDE47BEF3}" type="pres">
      <dgm:prSet presAssocID="{BD477505-7B2F-4F61-8782-69FED6DF4EBE}" presName="Name37" presStyleLbl="parChTrans1D2" presStyleIdx="0" presStyleCnt="2"/>
      <dgm:spPr/>
    </dgm:pt>
    <dgm:pt modelId="{699A13FA-E0CF-4464-99CF-56F95F5EB776}" type="pres">
      <dgm:prSet presAssocID="{20AEA144-8891-4008-89E1-B058125EE3C4}" presName="hierRoot2" presStyleCnt="0">
        <dgm:presLayoutVars>
          <dgm:hierBranch val="init"/>
        </dgm:presLayoutVars>
      </dgm:prSet>
      <dgm:spPr/>
    </dgm:pt>
    <dgm:pt modelId="{8000ABEC-773E-436F-BC3F-DAEE50D68318}" type="pres">
      <dgm:prSet presAssocID="{20AEA144-8891-4008-89E1-B058125EE3C4}" presName="rootComposite" presStyleCnt="0"/>
      <dgm:spPr/>
    </dgm:pt>
    <dgm:pt modelId="{16EAF81D-C5CA-45D4-94FF-16C0A90ACA62}" type="pres">
      <dgm:prSet presAssocID="{20AEA144-8891-4008-89E1-B058125EE3C4}" presName="rootText" presStyleLbl="node2" presStyleIdx="0" presStyleCnt="2" custScaleY="28570" custLinFactNeighborX="-36453" custLinFactNeighborY="2131">
        <dgm:presLayoutVars>
          <dgm:chPref val="3"/>
        </dgm:presLayoutVars>
      </dgm:prSet>
      <dgm:spPr/>
    </dgm:pt>
    <dgm:pt modelId="{90377F9A-11D6-4969-B8E9-2D96098B10E4}" type="pres">
      <dgm:prSet presAssocID="{20AEA144-8891-4008-89E1-B058125EE3C4}" presName="rootConnector" presStyleLbl="node2" presStyleIdx="0" presStyleCnt="2"/>
      <dgm:spPr/>
    </dgm:pt>
    <dgm:pt modelId="{048F684D-BB50-4E36-81E3-756AA37E27AA}" type="pres">
      <dgm:prSet presAssocID="{20AEA144-8891-4008-89E1-B058125EE3C4}" presName="hierChild4" presStyleCnt="0"/>
      <dgm:spPr/>
    </dgm:pt>
    <dgm:pt modelId="{CB5AA0AC-362F-41D0-A959-D0D8683008C7}" type="pres">
      <dgm:prSet presAssocID="{20AEA144-8891-4008-89E1-B058125EE3C4}" presName="hierChild5" presStyleCnt="0"/>
      <dgm:spPr/>
    </dgm:pt>
    <dgm:pt modelId="{CA6CC69F-DC9B-4E8C-8C6A-7CC3D8C0BCCF}" type="pres">
      <dgm:prSet presAssocID="{C8882086-3A4F-454E-9393-4A9ACEA28ACF}" presName="Name37" presStyleLbl="parChTrans1D2" presStyleIdx="1" presStyleCnt="2"/>
      <dgm:spPr/>
    </dgm:pt>
    <dgm:pt modelId="{9B12FA93-B1D4-403B-859D-9630CE19ACDD}" type="pres">
      <dgm:prSet presAssocID="{8EEADE7F-90E6-4495-A478-447032314FDB}" presName="hierRoot2" presStyleCnt="0">
        <dgm:presLayoutVars>
          <dgm:hierBranch val="init"/>
        </dgm:presLayoutVars>
      </dgm:prSet>
      <dgm:spPr/>
    </dgm:pt>
    <dgm:pt modelId="{46592182-87D9-4E05-83E3-F8AD01A4677D}" type="pres">
      <dgm:prSet presAssocID="{8EEADE7F-90E6-4495-A478-447032314FDB}" presName="rootComposite" presStyleCnt="0"/>
      <dgm:spPr/>
    </dgm:pt>
    <dgm:pt modelId="{6866A7C4-0D35-4141-ABB2-974194556ACF}" type="pres">
      <dgm:prSet presAssocID="{8EEADE7F-90E6-4495-A478-447032314FDB}" presName="rootText" presStyleLbl="node2" presStyleIdx="1" presStyleCnt="2" custScaleY="28570" custLinFactNeighborX="42566" custLinFactNeighborY="2131">
        <dgm:presLayoutVars>
          <dgm:chPref val="3"/>
        </dgm:presLayoutVars>
      </dgm:prSet>
      <dgm:spPr/>
    </dgm:pt>
    <dgm:pt modelId="{FC30DEF9-4F81-4379-9B6B-9F26AF500F97}" type="pres">
      <dgm:prSet presAssocID="{8EEADE7F-90E6-4495-A478-447032314FDB}" presName="rootConnector" presStyleLbl="node2" presStyleIdx="1" presStyleCnt="2"/>
      <dgm:spPr/>
    </dgm:pt>
    <dgm:pt modelId="{32E1EF57-85EB-431D-A739-8D84E32CFF1F}" type="pres">
      <dgm:prSet presAssocID="{8EEADE7F-90E6-4495-A478-447032314FDB}" presName="hierChild4" presStyleCnt="0"/>
      <dgm:spPr/>
    </dgm:pt>
    <dgm:pt modelId="{D1CBA6AD-1496-41DF-ABAA-673D15CC260D}" type="pres">
      <dgm:prSet presAssocID="{8EEADE7F-90E6-4495-A478-447032314FDB}" presName="hierChild5" presStyleCnt="0"/>
      <dgm:spPr/>
    </dgm:pt>
    <dgm:pt modelId="{62D2E53C-F202-4A59-B3F4-7999D68AEBFE}" type="pres">
      <dgm:prSet presAssocID="{3E0C8297-6FDF-4D60-A4BF-A7045CCC667F}" presName="hierChild3" presStyleCnt="0"/>
      <dgm:spPr/>
    </dgm:pt>
  </dgm:ptLst>
  <dgm:cxnLst>
    <dgm:cxn modelId="{239DDE63-A883-491A-A22A-D04CE9E881AB}" type="presOf" srcId="{3E0C8297-6FDF-4D60-A4BF-A7045CCC667F}" destId="{41DE75D3-7C71-4B39-9450-EDC0490387D2}" srcOrd="0" destOrd="0" presId="urn:microsoft.com/office/officeart/2005/8/layout/orgChart1"/>
    <dgm:cxn modelId="{7C805B48-C1F9-4781-A78E-0BF987147397}" type="presOf" srcId="{8EEADE7F-90E6-4495-A478-447032314FDB}" destId="{6866A7C4-0D35-4141-ABB2-974194556ACF}" srcOrd="0" destOrd="0" presId="urn:microsoft.com/office/officeart/2005/8/layout/orgChart1"/>
    <dgm:cxn modelId="{5AA36C52-00EF-4E49-BE82-49F888AFCF75}" type="presOf" srcId="{20AEA144-8891-4008-89E1-B058125EE3C4}" destId="{90377F9A-11D6-4969-B8E9-2D96098B10E4}" srcOrd="1" destOrd="0" presId="urn:microsoft.com/office/officeart/2005/8/layout/orgChart1"/>
    <dgm:cxn modelId="{6DB37F75-7319-482A-9AD3-ECEDDCA3D287}" srcId="{3E0C8297-6FDF-4D60-A4BF-A7045CCC667F}" destId="{8EEADE7F-90E6-4495-A478-447032314FDB}" srcOrd="1" destOrd="0" parTransId="{C8882086-3A4F-454E-9393-4A9ACEA28ACF}" sibTransId="{BC22E1FC-EFAE-41C8-B8D8-F94A45CD8BEE}"/>
    <dgm:cxn modelId="{FC8F9D59-E81D-4555-AA09-5C243FC4B3B1}" type="presOf" srcId="{C8882086-3A4F-454E-9393-4A9ACEA28ACF}" destId="{CA6CC69F-DC9B-4E8C-8C6A-7CC3D8C0BCCF}" srcOrd="0" destOrd="0" presId="urn:microsoft.com/office/officeart/2005/8/layout/orgChart1"/>
    <dgm:cxn modelId="{6BD8BA85-C106-4D37-8129-C2964B7D7E1E}" type="presOf" srcId="{20AEA144-8891-4008-89E1-B058125EE3C4}" destId="{16EAF81D-C5CA-45D4-94FF-16C0A90ACA62}" srcOrd="0" destOrd="0" presId="urn:microsoft.com/office/officeart/2005/8/layout/orgChart1"/>
    <dgm:cxn modelId="{34F51986-7E98-4641-B307-D809CDF86BC6}" type="presOf" srcId="{8EEADE7F-90E6-4495-A478-447032314FDB}" destId="{FC30DEF9-4F81-4379-9B6B-9F26AF500F97}" srcOrd="1" destOrd="0" presId="urn:microsoft.com/office/officeart/2005/8/layout/orgChart1"/>
    <dgm:cxn modelId="{2F5F81C2-A243-4B52-B3CA-5CDF550EEAAD}" srcId="{3E0C8297-6FDF-4D60-A4BF-A7045CCC667F}" destId="{20AEA144-8891-4008-89E1-B058125EE3C4}" srcOrd="0" destOrd="0" parTransId="{BD477505-7B2F-4F61-8782-69FED6DF4EBE}" sibTransId="{E9A3AE54-C7C4-4F56-978D-A11102AF58E8}"/>
    <dgm:cxn modelId="{3269C2CF-5EB2-4C8F-899D-0D39FDC9CBC4}" srcId="{36FFA2E5-2EC2-4503-814A-51E09241E488}" destId="{3E0C8297-6FDF-4D60-A4BF-A7045CCC667F}" srcOrd="0" destOrd="0" parTransId="{861B6C54-8D56-4F33-9B57-9328C95D1A64}" sibTransId="{134AE17B-12FE-4429-98FA-CE3CBC1A6FFE}"/>
    <dgm:cxn modelId="{80BA0DD6-EB4E-4096-96E8-7E7763919321}" type="presOf" srcId="{36FFA2E5-2EC2-4503-814A-51E09241E488}" destId="{193F3CDB-B8C5-4F5F-96A6-049AD89969A1}" srcOrd="0" destOrd="0" presId="urn:microsoft.com/office/officeart/2005/8/layout/orgChart1"/>
    <dgm:cxn modelId="{49260DDD-A0A0-4F1B-8CC7-459EB97E813F}" type="presOf" srcId="{3E0C8297-6FDF-4D60-A4BF-A7045CCC667F}" destId="{53F97F2B-FB82-4037-883B-BD00D4C8D475}" srcOrd="1" destOrd="0" presId="urn:microsoft.com/office/officeart/2005/8/layout/orgChart1"/>
    <dgm:cxn modelId="{DD52A2F3-C1A5-4678-89D3-7137650F4F8C}" type="presOf" srcId="{BD477505-7B2F-4F61-8782-69FED6DF4EBE}" destId="{EF6C27FD-5863-4884-9B93-833FDE47BEF3}" srcOrd="0" destOrd="0" presId="urn:microsoft.com/office/officeart/2005/8/layout/orgChart1"/>
    <dgm:cxn modelId="{1F0CCC53-2AE5-4F87-AC3F-2893B1B45F71}" type="presParOf" srcId="{193F3CDB-B8C5-4F5F-96A6-049AD89969A1}" destId="{F3D77370-F5CA-4E1D-808E-57DD32364797}" srcOrd="0" destOrd="0" presId="urn:microsoft.com/office/officeart/2005/8/layout/orgChart1"/>
    <dgm:cxn modelId="{085211C5-279F-4656-AE3A-F32B94DEE54E}" type="presParOf" srcId="{F3D77370-F5CA-4E1D-808E-57DD32364797}" destId="{60EF4D89-B738-4CB9-8BFE-3330413BCC41}" srcOrd="0" destOrd="0" presId="urn:microsoft.com/office/officeart/2005/8/layout/orgChart1"/>
    <dgm:cxn modelId="{CC069839-64E0-4A30-8346-A1D3CBEF6E06}" type="presParOf" srcId="{60EF4D89-B738-4CB9-8BFE-3330413BCC41}" destId="{41DE75D3-7C71-4B39-9450-EDC0490387D2}" srcOrd="0" destOrd="0" presId="urn:microsoft.com/office/officeart/2005/8/layout/orgChart1"/>
    <dgm:cxn modelId="{D70E661A-E125-4F26-86B4-B5F22EC5D6A4}" type="presParOf" srcId="{60EF4D89-B738-4CB9-8BFE-3330413BCC41}" destId="{53F97F2B-FB82-4037-883B-BD00D4C8D475}" srcOrd="1" destOrd="0" presId="urn:microsoft.com/office/officeart/2005/8/layout/orgChart1"/>
    <dgm:cxn modelId="{77CFE60A-F5BF-405C-87BA-667D9307ADCB}" type="presParOf" srcId="{F3D77370-F5CA-4E1D-808E-57DD32364797}" destId="{5829531B-68D0-4543-9510-FF6F19615396}" srcOrd="1" destOrd="0" presId="urn:microsoft.com/office/officeart/2005/8/layout/orgChart1"/>
    <dgm:cxn modelId="{EA9A22FC-50FD-4BBE-A9DF-F216183B8FB1}" type="presParOf" srcId="{5829531B-68D0-4543-9510-FF6F19615396}" destId="{EF6C27FD-5863-4884-9B93-833FDE47BEF3}" srcOrd="0" destOrd="0" presId="urn:microsoft.com/office/officeart/2005/8/layout/orgChart1"/>
    <dgm:cxn modelId="{FAE933FD-7603-4BCE-905B-01B80F2CB1CE}" type="presParOf" srcId="{5829531B-68D0-4543-9510-FF6F19615396}" destId="{699A13FA-E0CF-4464-99CF-56F95F5EB776}" srcOrd="1" destOrd="0" presId="urn:microsoft.com/office/officeart/2005/8/layout/orgChart1"/>
    <dgm:cxn modelId="{8C4233DD-5130-4C11-9C19-6B220558D79F}" type="presParOf" srcId="{699A13FA-E0CF-4464-99CF-56F95F5EB776}" destId="{8000ABEC-773E-436F-BC3F-DAEE50D68318}" srcOrd="0" destOrd="0" presId="urn:microsoft.com/office/officeart/2005/8/layout/orgChart1"/>
    <dgm:cxn modelId="{A74FA4AA-3E04-4497-8C47-BAA90D86C4D2}" type="presParOf" srcId="{8000ABEC-773E-436F-BC3F-DAEE50D68318}" destId="{16EAF81D-C5CA-45D4-94FF-16C0A90ACA62}" srcOrd="0" destOrd="0" presId="urn:microsoft.com/office/officeart/2005/8/layout/orgChart1"/>
    <dgm:cxn modelId="{FCD6FB21-CBD9-406D-B610-E4C632A77DB5}" type="presParOf" srcId="{8000ABEC-773E-436F-BC3F-DAEE50D68318}" destId="{90377F9A-11D6-4969-B8E9-2D96098B10E4}" srcOrd="1" destOrd="0" presId="urn:microsoft.com/office/officeart/2005/8/layout/orgChart1"/>
    <dgm:cxn modelId="{E18D3C3A-4F4E-4113-B72E-E72CDC13EA1A}" type="presParOf" srcId="{699A13FA-E0CF-4464-99CF-56F95F5EB776}" destId="{048F684D-BB50-4E36-81E3-756AA37E27AA}" srcOrd="1" destOrd="0" presId="urn:microsoft.com/office/officeart/2005/8/layout/orgChart1"/>
    <dgm:cxn modelId="{C3292457-6766-4F9D-AF7E-694CBEC3C348}" type="presParOf" srcId="{699A13FA-E0CF-4464-99CF-56F95F5EB776}" destId="{CB5AA0AC-362F-41D0-A959-D0D8683008C7}" srcOrd="2" destOrd="0" presId="urn:microsoft.com/office/officeart/2005/8/layout/orgChart1"/>
    <dgm:cxn modelId="{5F0DC808-EEE4-4C3E-B1DC-600BC024DEF4}" type="presParOf" srcId="{5829531B-68D0-4543-9510-FF6F19615396}" destId="{CA6CC69F-DC9B-4E8C-8C6A-7CC3D8C0BCCF}" srcOrd="2" destOrd="0" presId="urn:microsoft.com/office/officeart/2005/8/layout/orgChart1"/>
    <dgm:cxn modelId="{BEAFF446-9237-4AEF-9DEB-5D2C19042557}" type="presParOf" srcId="{5829531B-68D0-4543-9510-FF6F19615396}" destId="{9B12FA93-B1D4-403B-859D-9630CE19ACDD}" srcOrd="3" destOrd="0" presId="urn:microsoft.com/office/officeart/2005/8/layout/orgChart1"/>
    <dgm:cxn modelId="{BC359FBF-1BC8-41CD-A899-FEAECA28B279}" type="presParOf" srcId="{9B12FA93-B1D4-403B-859D-9630CE19ACDD}" destId="{46592182-87D9-4E05-83E3-F8AD01A4677D}" srcOrd="0" destOrd="0" presId="urn:microsoft.com/office/officeart/2005/8/layout/orgChart1"/>
    <dgm:cxn modelId="{42C2F889-CCBF-4B3D-A674-F3027A026E1A}" type="presParOf" srcId="{46592182-87D9-4E05-83E3-F8AD01A4677D}" destId="{6866A7C4-0D35-4141-ABB2-974194556ACF}" srcOrd="0" destOrd="0" presId="urn:microsoft.com/office/officeart/2005/8/layout/orgChart1"/>
    <dgm:cxn modelId="{1BE7C74D-81F7-4194-AE56-D8D1EF5B5CAA}" type="presParOf" srcId="{46592182-87D9-4E05-83E3-F8AD01A4677D}" destId="{FC30DEF9-4F81-4379-9B6B-9F26AF500F97}" srcOrd="1" destOrd="0" presId="urn:microsoft.com/office/officeart/2005/8/layout/orgChart1"/>
    <dgm:cxn modelId="{8C4B48BC-342B-4C26-990A-DD7D29A575A6}" type="presParOf" srcId="{9B12FA93-B1D4-403B-859D-9630CE19ACDD}" destId="{32E1EF57-85EB-431D-A739-8D84E32CFF1F}" srcOrd="1" destOrd="0" presId="urn:microsoft.com/office/officeart/2005/8/layout/orgChart1"/>
    <dgm:cxn modelId="{228D56BE-ACA9-44C3-B92F-F8EA8C4292D2}" type="presParOf" srcId="{9B12FA93-B1D4-403B-859D-9630CE19ACDD}" destId="{D1CBA6AD-1496-41DF-ABAA-673D15CC260D}" srcOrd="2" destOrd="0" presId="urn:microsoft.com/office/officeart/2005/8/layout/orgChart1"/>
    <dgm:cxn modelId="{14906DB4-5340-436F-ADA1-816FE22AF1BC}" type="presParOf" srcId="{F3D77370-F5CA-4E1D-808E-57DD32364797}" destId="{62D2E53C-F202-4A59-B3F4-7999D68AEBF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CC69F-DC9B-4E8C-8C6A-7CC3D8C0BCCF}">
      <dsp:nvSpPr>
        <dsp:cNvPr id="0" name=""/>
        <dsp:cNvSpPr/>
      </dsp:nvSpPr>
      <dsp:spPr>
        <a:xfrm>
          <a:off x="3886200" y="779594"/>
          <a:ext cx="2128586" cy="775652"/>
        </a:xfrm>
        <a:custGeom>
          <a:avLst/>
          <a:gdLst/>
          <a:ahLst/>
          <a:cxnLst/>
          <a:rect l="0" t="0" r="0" b="0"/>
          <a:pathLst>
            <a:path>
              <a:moveTo>
                <a:pt x="0" y="0"/>
              </a:moveTo>
              <a:lnTo>
                <a:pt x="0" y="406553"/>
              </a:lnTo>
              <a:lnTo>
                <a:pt x="2128586" y="406553"/>
              </a:lnTo>
              <a:lnTo>
                <a:pt x="2128586" y="775652"/>
              </a:lnTo>
            </a:path>
          </a:pathLst>
        </a:custGeom>
        <a:noFill/>
        <a:ln w="12700" cap="flat" cmpd="sng" algn="ctr">
          <a:solidFill>
            <a:srgbClr val="430909"/>
          </a:solidFill>
          <a:prstDash val="solid"/>
          <a:miter lim="800000"/>
        </a:ln>
        <a:effectLst/>
      </dsp:spPr>
      <dsp:style>
        <a:lnRef idx="2">
          <a:scrgbClr r="0" g="0" b="0"/>
        </a:lnRef>
        <a:fillRef idx="0">
          <a:scrgbClr r="0" g="0" b="0"/>
        </a:fillRef>
        <a:effectRef idx="0">
          <a:scrgbClr r="0" g="0" b="0"/>
        </a:effectRef>
        <a:fontRef idx="minor"/>
      </dsp:style>
    </dsp:sp>
    <dsp:sp modelId="{EF6C27FD-5863-4884-9B93-833FDE47BEF3}">
      <dsp:nvSpPr>
        <dsp:cNvPr id="0" name=""/>
        <dsp:cNvSpPr/>
      </dsp:nvSpPr>
      <dsp:spPr>
        <a:xfrm>
          <a:off x="1757613" y="779594"/>
          <a:ext cx="2128586" cy="775652"/>
        </a:xfrm>
        <a:custGeom>
          <a:avLst/>
          <a:gdLst/>
          <a:ahLst/>
          <a:cxnLst/>
          <a:rect l="0" t="0" r="0" b="0"/>
          <a:pathLst>
            <a:path>
              <a:moveTo>
                <a:pt x="2128586" y="0"/>
              </a:moveTo>
              <a:lnTo>
                <a:pt x="2128586" y="406553"/>
              </a:lnTo>
              <a:lnTo>
                <a:pt x="0" y="406553"/>
              </a:lnTo>
              <a:lnTo>
                <a:pt x="0" y="775652"/>
              </a:lnTo>
            </a:path>
          </a:pathLst>
        </a:custGeom>
        <a:noFill/>
        <a:ln w="12700" cap="flat" cmpd="sng" algn="ctr">
          <a:solidFill>
            <a:srgbClr val="430909"/>
          </a:solidFill>
          <a:prstDash val="solid"/>
          <a:miter lim="800000"/>
        </a:ln>
        <a:effectLst/>
      </dsp:spPr>
      <dsp:style>
        <a:lnRef idx="2">
          <a:scrgbClr r="0" g="0" b="0"/>
        </a:lnRef>
        <a:fillRef idx="0">
          <a:scrgbClr r="0" g="0" b="0"/>
        </a:fillRef>
        <a:effectRef idx="0">
          <a:scrgbClr r="0" g="0" b="0"/>
        </a:effectRef>
        <a:fontRef idx="minor"/>
      </dsp:style>
    </dsp:sp>
    <dsp:sp modelId="{41DE75D3-7C71-4B39-9450-EDC0490387D2}">
      <dsp:nvSpPr>
        <dsp:cNvPr id="0" name=""/>
        <dsp:cNvSpPr/>
      </dsp:nvSpPr>
      <dsp:spPr>
        <a:xfrm>
          <a:off x="1981192" y="240657"/>
          <a:ext cx="3810014" cy="538937"/>
        </a:xfrm>
        <a:prstGeom prst="rect">
          <a:avLst/>
        </a:prstGeom>
        <a:solidFill>
          <a:srgbClr val="43090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sr-Latn-RS" sz="3200" kern="1200" dirty="0"/>
            <a:t>Artificial </a:t>
          </a:r>
          <a:r>
            <a:rPr lang="sr-Latn-RS" sz="2800" kern="1200" dirty="0">
              <a:solidFill>
                <a:schemeClr val="bg1"/>
              </a:solidFill>
              <a:latin typeface="+mn-lt"/>
              <a:ea typeface="+mn-ea"/>
              <a:cs typeface="+mn-cs"/>
            </a:rPr>
            <a:t>intelligence</a:t>
          </a:r>
          <a:endParaRPr lang="en-US" sz="2800" kern="1200" dirty="0">
            <a:solidFill>
              <a:schemeClr val="bg1"/>
            </a:solidFill>
            <a:latin typeface="+mn-lt"/>
            <a:ea typeface="+mn-ea"/>
            <a:cs typeface="+mn-cs"/>
          </a:endParaRPr>
        </a:p>
      </dsp:txBody>
      <dsp:txXfrm>
        <a:off x="1981192" y="240657"/>
        <a:ext cx="3810014" cy="538937"/>
      </dsp:txXfrm>
    </dsp:sp>
    <dsp:sp modelId="{16EAF81D-C5CA-45D4-94FF-16C0A90ACA62}">
      <dsp:nvSpPr>
        <dsp:cNvPr id="0" name=""/>
        <dsp:cNvSpPr/>
      </dsp:nvSpPr>
      <dsp:spPr>
        <a:xfrm>
          <a:off x="0" y="1555247"/>
          <a:ext cx="3515227" cy="502150"/>
        </a:xfrm>
        <a:prstGeom prst="rect">
          <a:avLst/>
        </a:prstGeom>
        <a:solidFill>
          <a:srgbClr val="43090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sr-Latn-RS" sz="3200" kern="1200" dirty="0"/>
            <a:t>Hard computing</a:t>
          </a:r>
          <a:endParaRPr lang="en-US" sz="3200" kern="1200" dirty="0"/>
        </a:p>
      </dsp:txBody>
      <dsp:txXfrm>
        <a:off x="0" y="1555247"/>
        <a:ext cx="3515227" cy="502150"/>
      </dsp:txXfrm>
    </dsp:sp>
    <dsp:sp modelId="{6866A7C4-0D35-4141-ABB2-974194556ACF}">
      <dsp:nvSpPr>
        <dsp:cNvPr id="0" name=""/>
        <dsp:cNvSpPr/>
      </dsp:nvSpPr>
      <dsp:spPr>
        <a:xfrm>
          <a:off x="4257172" y="1555247"/>
          <a:ext cx="3515227" cy="502150"/>
        </a:xfrm>
        <a:prstGeom prst="rect">
          <a:avLst/>
        </a:prstGeom>
        <a:solidFill>
          <a:srgbClr val="43090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sr-Latn-RS" sz="3200" kern="1200" dirty="0"/>
            <a:t>Soft computing</a:t>
          </a:r>
          <a:endParaRPr lang="en-US" sz="3200" kern="1200" dirty="0"/>
        </a:p>
      </dsp:txBody>
      <dsp:txXfrm>
        <a:off x="4257172" y="1555247"/>
        <a:ext cx="3515227" cy="50215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9F34D2-8AFF-4AB3-AB81-ABE335E1264B}" type="datetimeFigureOut">
              <a:rPr lang="en-US" smtClean="0"/>
              <a:t>10/12/2020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5B7176-418D-4A0C-93BF-3175D60583F7}" type="slidenum">
              <a:rPr lang="en-US" smtClean="0"/>
              <a:t>‹#›</a:t>
            </a:fld>
            <a:endParaRPr lang="en-US"/>
          </a:p>
        </p:txBody>
      </p:sp>
    </p:spTree>
    <p:extLst>
      <p:ext uri="{BB962C8B-B14F-4D97-AF65-F5344CB8AC3E}">
        <p14:creationId xmlns:p14="http://schemas.microsoft.com/office/powerpoint/2010/main" val="406801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h.wikipedia.org/wiki/Empirizam"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sh.wikipedia.org/wiki/Percepcija" TargetMode="External"/><Relationship Id="rId4" Type="http://schemas.openxmlformats.org/officeDocument/2006/relationships/hyperlink" Target="https://sh.wikipedia.org/wiki/Aristotel#cite_note-FOOTNOTEBarnes20076-8"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kaggle.com/worldbank/world-development-indicator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sr-Latn-RS" dirty="0"/>
              <a:t>Profesor: dr Asistenti</a:t>
            </a:r>
            <a:r>
              <a:rPr lang="en-US" dirty="0"/>
              <a:t>: </a:t>
            </a:r>
          </a:p>
          <a:p>
            <a:pPr marL="342900" indent="-342900" algn="l">
              <a:buFont typeface="Arial" pitchFamily="34" charset="0"/>
              <a:buChar char="•"/>
            </a:pPr>
            <a:r>
              <a:rPr lang="en-US" dirty="0" err="1"/>
              <a:t>SIiIT</a:t>
            </a:r>
            <a:r>
              <a:rPr lang="sr-Latn-RS" dirty="0"/>
              <a:t>: </a:t>
            </a:r>
            <a:r>
              <a:rPr lang="en-US" dirty="0"/>
              <a:t>RA:</a:t>
            </a:r>
            <a:r>
              <a:rPr lang="sr-Latn-RS" dirty="0"/>
              <a:t>, i</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1</a:t>
            </a:fld>
            <a:endParaRPr lang="en-US"/>
          </a:p>
        </p:txBody>
      </p:sp>
    </p:spTree>
    <p:extLst>
      <p:ext uri="{BB962C8B-B14F-4D97-AF65-F5344CB8AC3E}">
        <p14:creationId xmlns:p14="http://schemas.microsoft.com/office/powerpoint/2010/main" val="302852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11</a:t>
            </a:fld>
            <a:endParaRPr lang="en-US"/>
          </a:p>
        </p:txBody>
      </p:sp>
    </p:spTree>
    <p:extLst>
      <p:ext uri="{BB962C8B-B14F-4D97-AF65-F5344CB8AC3E}">
        <p14:creationId xmlns:p14="http://schemas.microsoft.com/office/powerpoint/2010/main" val="2134148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a:t>1950 </a:t>
            </a:r>
            <a:r>
              <a:rPr lang="en-US" baseline="0" dirty="0" err="1"/>
              <a:t>Alen</a:t>
            </a:r>
            <a:r>
              <a:rPr lang="en-US" baseline="0" dirty="0"/>
              <a:t> </a:t>
            </a:r>
            <a:r>
              <a:rPr lang="en-US" baseline="0" dirty="0" err="1"/>
              <a:t>Tjuring</a:t>
            </a:r>
            <a:r>
              <a:rPr lang="en-US" baseline="0" dirty="0"/>
              <a:t> </a:t>
            </a:r>
            <a:r>
              <a:rPr lang="en-US" baseline="0" dirty="0" err="1"/>
              <a:t>objavljuje</a:t>
            </a:r>
            <a:r>
              <a:rPr lang="en-US" baseline="0" dirty="0"/>
              <a:t> rad </a:t>
            </a:r>
            <a:r>
              <a:rPr lang="en-US" baseline="0" dirty="0" err="1"/>
              <a:t>na</a:t>
            </a:r>
            <a:r>
              <a:rPr lang="en-US" baseline="0" dirty="0"/>
              <a:t> </a:t>
            </a:r>
            <a:r>
              <a:rPr lang="en-US" baseline="0" dirty="0" err="1"/>
              <a:t>temu</a:t>
            </a:r>
            <a:r>
              <a:rPr lang="en-US" baseline="0" dirty="0"/>
              <a:t> </a:t>
            </a:r>
            <a:r>
              <a:rPr lang="en-US" baseline="0" dirty="0" err="1"/>
              <a:t>ve</a:t>
            </a:r>
            <a:r>
              <a:rPr lang="sr-Latn-RS" baseline="0" dirty="0"/>
              <a:t>štačke inteligencije u kome je predstavljen koncept Tjuringovog testa</a:t>
            </a:r>
          </a:p>
          <a:p>
            <a:pPr marL="628650" lvl="1" indent="-171450">
              <a:buFont typeface="Arial" pitchFamily="34" charset="0"/>
              <a:buChar char="•"/>
            </a:pPr>
            <a:r>
              <a:rPr lang="sr-Latn-RS" baseline="0" dirty="0"/>
              <a:t>Tjuringov test se odnosi na sposobnost mašina da pokažu inteligentno ponašanje koje se ne može razlikovati od ljudskog</a:t>
            </a:r>
          </a:p>
          <a:p>
            <a:pPr marL="628650" lvl="1" indent="-171450">
              <a:buFont typeface="Arial" pitchFamily="34" charset="0"/>
              <a:buChar char="•"/>
            </a:pPr>
            <a:r>
              <a:rPr lang="sr-Latn-RS" baseline="0" dirty="0"/>
              <a:t>Tjuring je predložio da bi ljudski evaluator trebao da bude sudija koji bi na osnovu razgovora (prirodan ljudski govor) trebalo da pokuša da razlikuje čoveka i mašinu dizajniranu da daje odgovore nalik onima koje bi čovek dao.</a:t>
            </a:r>
          </a:p>
          <a:p>
            <a:pPr marL="628650" lvl="1" indent="-171450">
              <a:buFont typeface="Arial" pitchFamily="34" charset="0"/>
              <a:buChar char="•"/>
            </a:pPr>
            <a:r>
              <a:rPr lang="sr-Latn-RS" baseline="0" dirty="0"/>
              <a:t>Evaluator bi bio svestan da je jedan od dvojice njegovih sagovornika mašina</a:t>
            </a:r>
          </a:p>
          <a:p>
            <a:pPr marL="628650" lvl="1" indent="-171450">
              <a:buFont typeface="Arial" pitchFamily="34" charset="0"/>
              <a:buChar char="•"/>
            </a:pPr>
            <a:r>
              <a:rPr lang="sr-Latn-RS" baseline="0" dirty="0"/>
              <a:t>Svi participanti bi bili razdvojeni jedan od drugog, a komunikacija bi bila limitirana na tekstualne kanale poput ekrana i tastature, kako rezultati ne bi zavisili od mašinske sposobnosti da prepoznaje reči iz govora.</a:t>
            </a:r>
          </a:p>
          <a:p>
            <a:pPr marL="628650" lvl="1" indent="-171450">
              <a:buFont typeface="Arial" pitchFamily="34" charset="0"/>
              <a:buChar char="•"/>
            </a:pPr>
            <a:r>
              <a:rPr lang="sr-Latn-RS" baseline="0" dirty="0"/>
              <a:t>Ukoliko evaluator ne bi mogao sa sigurnošću da razlikuje mašinu od čoveka (Tjuring je originalno predložio da bi mašina trebala ubediti čoveka 30% vremena nakon petominutnog razgovora), rekli bismo da je mašina prošla test</a:t>
            </a:r>
          </a:p>
          <a:p>
            <a:pPr marL="628650" lvl="1" indent="-171450">
              <a:buFont typeface="Arial" pitchFamily="34" charset="0"/>
              <a:buChar char="•"/>
            </a:pPr>
            <a:r>
              <a:rPr lang="sr-Latn-RS" baseline="0" dirty="0"/>
              <a:t>Test ne proverava sposobnost davanja tačnih odgovora, samo koliko su oni blizu onima koje bi čovek dao</a:t>
            </a:r>
          </a:p>
          <a:p>
            <a:pPr marL="171450" indent="-171450">
              <a:buFont typeface="Arial" pitchFamily="34" charset="0"/>
              <a:buChar char="•"/>
            </a:pPr>
            <a:endParaRPr lang="sr-Latn-RS" dirty="0">
              <a:solidFill>
                <a:schemeClr val="tx1"/>
              </a:solidFill>
            </a:endParaRP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The Chemical Basis of Morphogenesis</a:t>
            </a:r>
            <a:r>
              <a:rPr lang="sr-Latn-RS" dirty="0"/>
              <a:t> </a:t>
            </a:r>
            <a:r>
              <a:rPr lang="sr-Latn-RS" dirty="0">
                <a:solidFill>
                  <a:schemeClr val="tx1"/>
                </a:solidFill>
              </a:rPr>
              <a:t>–</a:t>
            </a:r>
            <a:r>
              <a:rPr lang="sr-Latn-RS" baseline="0" dirty="0">
                <a:solidFill>
                  <a:schemeClr val="tx1"/>
                </a:solidFill>
              </a:rPr>
              <a:t> </a:t>
            </a:r>
            <a:r>
              <a:rPr lang="en-US" baseline="0" dirty="0" err="1">
                <a:solidFill>
                  <a:schemeClr val="tx1"/>
                </a:solidFill>
              </a:rPr>
              <a:t>matemati</a:t>
            </a:r>
            <a:r>
              <a:rPr lang="sr-Latn-RS" baseline="0" dirty="0">
                <a:solidFill>
                  <a:schemeClr val="tx1"/>
                </a:solidFill>
              </a:rPr>
              <a:t>čki model prirodnog razvoja. članak koji opisuje načine na koji se prirodni šabloni (pruge, pege, spirale,...) mogu formirati iz stabilnog, uniformnog sistema</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solidFill>
                  <a:schemeClr val="tx1"/>
                </a:solidFill>
              </a:rPr>
              <a:t>Osnova za razumevanje razvoja embriona</a:t>
            </a:r>
            <a:endParaRPr lang="sr-Latn-RS" dirty="0"/>
          </a:p>
        </p:txBody>
      </p:sp>
      <p:sp>
        <p:nvSpPr>
          <p:cNvPr id="4" name="Slide Number Placeholder 3"/>
          <p:cNvSpPr>
            <a:spLocks noGrp="1"/>
          </p:cNvSpPr>
          <p:nvPr>
            <p:ph type="sldNum" sz="quarter" idx="10"/>
          </p:nvPr>
        </p:nvSpPr>
        <p:spPr/>
        <p:txBody>
          <a:bodyPr/>
          <a:lstStyle/>
          <a:p>
            <a:fld id="{C75B7176-418D-4A0C-93BF-3175D60583F7}" type="slidenum">
              <a:rPr lang="en-US" smtClean="0"/>
              <a:t>12</a:t>
            </a:fld>
            <a:endParaRPr lang="en-US"/>
          </a:p>
        </p:txBody>
      </p:sp>
    </p:spTree>
    <p:extLst>
      <p:ext uri="{BB962C8B-B14F-4D97-AF65-F5344CB8AC3E}">
        <p14:creationId xmlns:p14="http://schemas.microsoft.com/office/powerpoint/2010/main" val="2973654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Veštačka inteligencija (AI) je malo širi temin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Pragmatična – </a:t>
            </a:r>
            <a:r>
              <a:rPr lang="en-US" dirty="0" err="1"/>
              <a:t>prakti</a:t>
            </a:r>
            <a:r>
              <a:rPr lang="sr-Latn-RS" dirty="0"/>
              <a:t>čna</a:t>
            </a:r>
            <a:r>
              <a:rPr lang="sr-Latn-RS" baseline="0" dirty="0"/>
              <a:t> izvodljivost, robustnost i niska cenu rešenja</a:t>
            </a:r>
          </a:p>
          <a:p>
            <a:pPr marL="171450" indent="-171450">
              <a:buFont typeface="Arial" pitchFamily="34" charset="0"/>
              <a:buChar char="•"/>
            </a:pPr>
            <a:endParaRPr lang="sr-Latn-RS" dirty="0"/>
          </a:p>
          <a:p>
            <a:pPr marL="171450" indent="-171450">
              <a:buFont typeface="Arial" pitchFamily="34" charset="0"/>
              <a:buChar char="•"/>
            </a:pPr>
            <a:r>
              <a:rPr lang="en-US" dirty="0"/>
              <a:t>http://www.andata.at/en/answer/artificial-intelligence-computational-intelligence-softcomputing-natural-computation-whats-the-difference.html</a:t>
            </a:r>
            <a:endParaRPr lang="sr-Latn-RS" dirty="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t>https://www.slideshare.net/bartashar/soft-computing01</a:t>
            </a:r>
            <a:endParaRPr lang="sr-Latn-RS" dirty="0"/>
          </a:p>
          <a:p>
            <a:pPr marL="171450" indent="-171450">
              <a:buFont typeface="Arial" pitchFamily="34" charset="0"/>
              <a:buChar char="•"/>
            </a:pPr>
            <a:endParaRPr lang="sr-Latn-RS" dirty="0"/>
          </a:p>
          <a:p>
            <a:pPr marL="171450" indent="-171450">
              <a:buFont typeface="Arial" pitchFamily="34" charset="0"/>
              <a:buChar char="•"/>
            </a:pPr>
            <a:endParaRPr lang="sr-Latn-RS" dirty="0"/>
          </a:p>
        </p:txBody>
      </p:sp>
      <p:sp>
        <p:nvSpPr>
          <p:cNvPr id="4" name="Slide Number Placeholder 3"/>
          <p:cNvSpPr>
            <a:spLocks noGrp="1"/>
          </p:cNvSpPr>
          <p:nvPr>
            <p:ph type="sldNum" sz="quarter" idx="10"/>
          </p:nvPr>
        </p:nvSpPr>
        <p:spPr/>
        <p:txBody>
          <a:bodyPr/>
          <a:lstStyle/>
          <a:p>
            <a:fld id="{C75B7176-418D-4A0C-93BF-3175D60583F7}" type="slidenum">
              <a:rPr lang="en-US" smtClean="0"/>
              <a:t>13</a:t>
            </a:fld>
            <a:endParaRPr lang="en-US"/>
          </a:p>
        </p:txBody>
      </p:sp>
    </p:spTree>
    <p:extLst>
      <p:ext uri="{BB962C8B-B14F-4D97-AF65-F5344CB8AC3E}">
        <p14:creationId xmlns:p14="http://schemas.microsoft.com/office/powerpoint/2010/main" val="3288757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a:t>https://people.eecs.berkeley.edu/~zadeh/</a:t>
            </a:r>
            <a:endParaRPr lang="sr-Latn-RS" dirty="0"/>
          </a:p>
          <a:p>
            <a:pPr marL="171450" indent="-171450">
              <a:buFont typeface="Arial" pitchFamily="34" charset="0"/>
              <a:buChar char="•"/>
            </a:pPr>
            <a:endParaRPr lang="sr-Latn-RS" dirty="0"/>
          </a:p>
          <a:p>
            <a:r>
              <a:rPr lang="en-US" dirty="0" err="1"/>
              <a:t>Evolutivno</a:t>
            </a:r>
            <a:r>
              <a:rPr lang="en-US" dirty="0"/>
              <a:t> ra</a:t>
            </a:r>
            <a:r>
              <a:rPr lang="sr-Latn-RS" dirty="0" err="1"/>
              <a:t>čunarstvo</a:t>
            </a:r>
            <a:r>
              <a:rPr lang="sr-Latn-RS" dirty="0"/>
              <a:t> (</a:t>
            </a:r>
            <a:r>
              <a:rPr lang="sr-Latn-RS" i="1" dirty="0" err="1"/>
              <a:t>Evolutionary</a:t>
            </a:r>
            <a:r>
              <a:rPr lang="sr-Latn-RS" i="1" dirty="0"/>
              <a:t> </a:t>
            </a:r>
            <a:r>
              <a:rPr lang="sr-Latn-RS" i="1" dirty="0" err="1"/>
              <a:t>computation</a:t>
            </a:r>
            <a:r>
              <a:rPr lang="sr-Latn-RS" dirty="0"/>
              <a:t>)</a:t>
            </a:r>
          </a:p>
          <a:p>
            <a:pPr lvl="1"/>
            <a:r>
              <a:rPr lang="sr-Latn-RS" dirty="0"/>
              <a:t>Genetski algoritmi (</a:t>
            </a:r>
            <a:r>
              <a:rPr lang="sr-Latn-RS" i="1" dirty="0" err="1"/>
              <a:t>Genetic</a:t>
            </a:r>
            <a:r>
              <a:rPr lang="sr-Latn-RS" i="1" dirty="0"/>
              <a:t> </a:t>
            </a:r>
            <a:r>
              <a:rPr lang="sr-Latn-RS" i="1" dirty="0" err="1"/>
              <a:t>algorithms</a:t>
            </a:r>
            <a:r>
              <a:rPr lang="sr-Latn-RS" dirty="0"/>
              <a:t>)</a:t>
            </a:r>
          </a:p>
          <a:p>
            <a:pPr lvl="1"/>
            <a:r>
              <a:rPr lang="sr-Latn-RS" dirty="0"/>
              <a:t>Inteligencija mnoštva (</a:t>
            </a:r>
            <a:r>
              <a:rPr lang="sr-Latn-RS" i="1" dirty="0" err="1"/>
              <a:t>Swarm</a:t>
            </a:r>
            <a:r>
              <a:rPr lang="sr-Latn-RS" i="1" dirty="0"/>
              <a:t> </a:t>
            </a:r>
            <a:r>
              <a:rPr lang="sr-Latn-RS" i="1" dirty="0" err="1"/>
              <a:t>intelligence</a:t>
            </a:r>
            <a:r>
              <a:rPr lang="sr-Latn-RS" dirty="0"/>
              <a:t>)</a:t>
            </a:r>
          </a:p>
          <a:p>
            <a:pPr marL="171450" indent="-171450">
              <a:buFont typeface="Arial" pitchFamily="34" charset="0"/>
              <a:buChar char="•"/>
            </a:pPr>
            <a:endParaRPr lang="sr-Latn-RS" dirty="0"/>
          </a:p>
          <a:p>
            <a:r>
              <a:rPr lang="en-US" dirty="0"/>
              <a:t>Ma</a:t>
            </a:r>
            <a:r>
              <a:rPr lang="sr-Latn-RS" dirty="0"/>
              <a:t>šinsko učenje</a:t>
            </a:r>
          </a:p>
          <a:p>
            <a:pPr lvl="1"/>
            <a:r>
              <a:rPr lang="sr-Latn-RS" dirty="0"/>
              <a:t>Neuronske mreže (</a:t>
            </a:r>
            <a:r>
              <a:rPr lang="sr-Latn-RS" i="1" dirty="0" err="1"/>
              <a:t>Neural</a:t>
            </a:r>
            <a:r>
              <a:rPr lang="sr-Latn-RS" i="1" dirty="0"/>
              <a:t> </a:t>
            </a:r>
            <a:r>
              <a:rPr lang="sr-Latn-RS" i="1" dirty="0" err="1"/>
              <a:t>Networks</a:t>
            </a:r>
            <a:r>
              <a:rPr lang="sr-Latn-RS" dirty="0"/>
              <a:t>)</a:t>
            </a:r>
          </a:p>
          <a:p>
            <a:pPr lvl="1"/>
            <a:r>
              <a:rPr lang="sr-Latn-RS" dirty="0"/>
              <a:t>Mašine potpornog vektora (</a:t>
            </a:r>
            <a:r>
              <a:rPr lang="sr-Latn-RS" i="1" dirty="0" err="1"/>
              <a:t>Support</a:t>
            </a:r>
            <a:r>
              <a:rPr lang="sr-Latn-RS" i="1" dirty="0"/>
              <a:t> </a:t>
            </a:r>
            <a:r>
              <a:rPr lang="sr-Latn-RS" i="1" dirty="0" err="1"/>
              <a:t>Vector</a:t>
            </a:r>
            <a:r>
              <a:rPr lang="sr-Latn-RS" i="1" dirty="0"/>
              <a:t> </a:t>
            </a:r>
            <a:r>
              <a:rPr lang="sr-Latn-RS" i="1" dirty="0" err="1"/>
              <a:t>Machines</a:t>
            </a:r>
            <a:r>
              <a:rPr lang="sr-Latn-RS" dirty="0"/>
              <a:t>)</a:t>
            </a:r>
          </a:p>
          <a:p>
            <a:pPr lvl="1"/>
            <a:r>
              <a:rPr lang="sr-Latn-RS" dirty="0" err="1"/>
              <a:t>Probabilističko</a:t>
            </a:r>
            <a:r>
              <a:rPr lang="sr-Latn-RS" dirty="0"/>
              <a:t> rezonovanje</a:t>
            </a:r>
            <a:endParaRPr lang="en-US" dirty="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15</a:t>
            </a:fld>
            <a:endParaRPr lang="en-US"/>
          </a:p>
        </p:txBody>
      </p:sp>
    </p:spTree>
    <p:extLst>
      <p:ext uri="{BB962C8B-B14F-4D97-AF65-F5344CB8AC3E}">
        <p14:creationId xmlns:p14="http://schemas.microsoft.com/office/powerpoint/2010/main" val="329535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err="1"/>
              <a:t>Glavni</a:t>
            </a:r>
            <a:r>
              <a:rPr lang="en-US" dirty="0"/>
              <a:t> </a:t>
            </a:r>
            <a:r>
              <a:rPr lang="en-US" dirty="0" err="1"/>
              <a:t>doprinos</a:t>
            </a:r>
            <a:r>
              <a:rPr lang="en-US" baseline="0" dirty="0"/>
              <a:t> </a:t>
            </a:r>
            <a:r>
              <a:rPr lang="en-US" baseline="0" dirty="0" err="1"/>
              <a:t>oblasti</a:t>
            </a:r>
            <a:r>
              <a:rPr lang="en-US" baseline="0" dirty="0"/>
              <a:t> je ma</a:t>
            </a:r>
            <a:r>
              <a:rPr lang="sr-Latn-RS" baseline="0" dirty="0"/>
              <a:t>šinerija za reprezentaciju znanja putem fuzzy if-then pravila za donošenje logučkih zaključaka uz toleranciju nerpreciznosti i nesigurnosti</a:t>
            </a:r>
          </a:p>
          <a:p>
            <a:pPr marL="171450" indent="-171450">
              <a:buFont typeface="Arial" pitchFamily="34" charset="0"/>
              <a:buChar char="•"/>
            </a:pPr>
            <a:endParaRPr lang="sr-Latn-RS" baseline="0" dirty="0"/>
          </a:p>
          <a:p>
            <a:pPr marL="171450" indent="-171450">
              <a:buFont typeface="Arial" pitchFamily="34" charset="0"/>
              <a:buChar char="•"/>
            </a:pPr>
            <a:endParaRPr lang="sr-Latn-RS" baseline="0" dirty="0"/>
          </a:p>
          <a:p>
            <a:r>
              <a:rPr lang="en-US" sz="1200" b="0" i="0" kern="1200" dirty="0">
                <a:solidFill>
                  <a:schemeClr val="tx1"/>
                </a:solidFill>
                <a:effectLst/>
                <a:latin typeface="+mn-lt"/>
                <a:ea typeface="+mn-ea"/>
                <a:cs typeface="+mn-cs"/>
              </a:rPr>
              <a:t>Within a year of publishing his seminal work, </a:t>
            </a:r>
            <a:r>
              <a:rPr lang="en-US" sz="1200" b="0" i="0" kern="1200" dirty="0" err="1">
                <a:solidFill>
                  <a:schemeClr val="tx1"/>
                </a:solidFill>
                <a:effectLst/>
                <a:latin typeface="+mn-lt"/>
                <a:ea typeface="+mn-ea"/>
                <a:cs typeface="+mn-cs"/>
              </a:rPr>
              <a:t>Lotfi</a:t>
            </a:r>
            <a:r>
              <a:rPr lang="en-US" sz="1200" b="0" i="0" kern="1200" dirty="0">
                <a:solidFill>
                  <a:schemeClr val="tx1"/>
                </a:solidFill>
                <a:effectLst/>
                <a:latin typeface="+mn-lt"/>
                <a:ea typeface="+mn-ea"/>
                <a:cs typeface="+mn-cs"/>
              </a:rPr>
              <a:t> had received a letter from researchers in Japan and elsewhere expressing their appreciation and interest in his work. Part of this interest came from the fact that fuzzy was not a pejorative term in Japanese, but instead a neutral or even positive one. Researchers there took his idea and ran, creating conferences and journals focused on making advances in fuzzy logic. To this day, the only country with more patents on fuzzy ideas and concepts than the United States is Japan.</a:t>
            </a:r>
          </a:p>
          <a:p>
            <a:r>
              <a:rPr lang="en-US" sz="1200" b="0" i="0" kern="1200" dirty="0">
                <a:solidFill>
                  <a:schemeClr val="tx1"/>
                </a:solidFill>
                <a:effectLst/>
                <a:latin typeface="+mn-lt"/>
                <a:ea typeface="+mn-ea"/>
                <a:cs typeface="+mn-cs"/>
              </a:rPr>
              <a:t>In 1986, the first commercial application of fuzzy logic hit the shelves in Japan: a fuzzy shower head. Using fuzzy concepts of hot, cold, high pressure, low pressure, and others, the shower head could use fuzzy logic to control showers across the country. Within a few years, the market was overflowing with fuzzy consumer products. Vacuum cleaners, rice cookers, air conditioning systems, microwaves, everything was moving to fuzzy control. Even the entire subway system of Sendai in Japan was built with fuzzy logic controlling the motion of the trains. But this was more than a marketing gimmick. Fuzzy control systems helped the companies behind these products improve efficiency and of course, ease of use for the fuzzy human mind</a:t>
            </a:r>
          </a:p>
          <a:p>
            <a:endParaRPr lang="en-US" dirty="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16</a:t>
            </a:fld>
            <a:endParaRPr lang="en-US"/>
          </a:p>
        </p:txBody>
      </p:sp>
    </p:spTree>
    <p:extLst>
      <p:ext uri="{BB962C8B-B14F-4D97-AF65-F5344CB8AC3E}">
        <p14:creationId xmlns:p14="http://schemas.microsoft.com/office/powerpoint/2010/main" val="1216665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17</a:t>
            </a:fld>
            <a:endParaRPr lang="en-US"/>
          </a:p>
        </p:txBody>
      </p:sp>
    </p:spTree>
    <p:extLst>
      <p:ext uri="{BB962C8B-B14F-4D97-AF65-F5344CB8AC3E}">
        <p14:creationId xmlns:p14="http://schemas.microsoft.com/office/powerpoint/2010/main" val="1381562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Mašinerija za sistematičnu random pretragu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err="1"/>
              <a:t>Rezulat</a:t>
            </a:r>
            <a:r>
              <a:rPr lang="sr-Latn-RS" dirty="0"/>
              <a:t> učenja je </a:t>
            </a:r>
            <a:r>
              <a:rPr lang="sr-Latn-RS" dirty="0" err="1"/>
              <a:t>genotip</a:t>
            </a:r>
            <a:r>
              <a:rPr lang="sr-Latn-RS" dirty="0"/>
              <a:t> ili jedinka koja posebno dobro rešava problem</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18</a:t>
            </a:fld>
            <a:endParaRPr lang="en-US"/>
          </a:p>
        </p:txBody>
      </p:sp>
    </p:spTree>
    <p:extLst>
      <p:ext uri="{BB962C8B-B14F-4D97-AF65-F5344CB8AC3E}">
        <p14:creationId xmlns:p14="http://schemas.microsoft.com/office/powerpoint/2010/main" val="3585800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19</a:t>
            </a:fld>
            <a:endParaRPr lang="en-US"/>
          </a:p>
        </p:txBody>
      </p:sp>
    </p:spTree>
    <p:extLst>
      <p:ext uri="{BB962C8B-B14F-4D97-AF65-F5344CB8AC3E}">
        <p14:creationId xmlns:p14="http://schemas.microsoft.com/office/powerpoint/2010/main" val="105681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baseline="0" dirty="0"/>
              <a:t>Rechenberg – pionir u ovom polju – razvio je uticajan niz tehnika poznate kao evolutivne strategije. Njegova grupa je uspešno primenila nove algoritme na izazovne probleme poput areodinamičkog dizajna krila. Ovo je prva ozbiljna tehnička aplikacija veštačke evolucije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baseline="0" dirty="0"/>
              <a:t>Kako je akademski interes rastao, i postala dostupna sve veća računarska moć – ovo je dovelo do sve boljih praktičnih aplikacija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sr-Latn-R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https://www.lri.fr/~hansen/proceedings/2012/GECCO/companion/p43.pdf</a:t>
            </a:r>
          </a:p>
        </p:txBody>
      </p:sp>
      <p:sp>
        <p:nvSpPr>
          <p:cNvPr id="4" name="Slide Number Placeholder 3"/>
          <p:cNvSpPr>
            <a:spLocks noGrp="1"/>
          </p:cNvSpPr>
          <p:nvPr>
            <p:ph type="sldNum" sz="quarter" idx="10"/>
          </p:nvPr>
        </p:nvSpPr>
        <p:spPr/>
        <p:txBody>
          <a:bodyPr/>
          <a:lstStyle/>
          <a:p>
            <a:fld id="{C75B7176-418D-4A0C-93BF-3175D60583F7}" type="slidenum">
              <a:rPr lang="en-US" smtClean="0"/>
              <a:t>20</a:t>
            </a:fld>
            <a:endParaRPr lang="en-US"/>
          </a:p>
        </p:txBody>
      </p:sp>
    </p:spTree>
    <p:extLst>
      <p:ext uri="{BB962C8B-B14F-4D97-AF65-F5344CB8AC3E}">
        <p14:creationId xmlns:p14="http://schemas.microsoft.com/office/powerpoint/2010/main" val="3421889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McCulloch and Pitts, along with many of their </a:t>
            </a:r>
            <a:r>
              <a:rPr lang="en-US" sz="1200" b="0" i="0" kern="1200" dirty="0" err="1">
                <a:solidFill>
                  <a:schemeClr val="tx1"/>
                </a:solidFill>
                <a:effectLst/>
                <a:latin typeface="+mn-lt"/>
                <a:ea typeface="+mn-ea"/>
                <a:cs typeface="+mn-cs"/>
              </a:rPr>
              <a:t>comtemporaries</a:t>
            </a:r>
            <a:r>
              <a:rPr lang="en-US" sz="1200" b="0" i="0" kern="1200" dirty="0">
                <a:solidFill>
                  <a:schemeClr val="tx1"/>
                </a:solidFill>
                <a:effectLst/>
                <a:latin typeface="+mn-lt"/>
                <a:ea typeface="+mn-ea"/>
                <a:cs typeface="+mn-cs"/>
              </a:rPr>
              <a:t> and people today, sought to study and model the internal workings of the brain and so biological neural nets. It was assumed that if we could decipher the inner mechanics of the brain, then we would be given a handle on the human condition (whatever that may be). With this knowledge, we could treat mental conditions in a sound, scientific manner, we could understand the nature of language, we could ask grand questions such as what is intelligence, what is curiosity, what is love? We could also answer the question, what and where is consciousness and how did it arise? This would have indubitably certain consequences in philosophy, medicine, mathematics and beyond</a:t>
            </a:r>
            <a:endParaRPr lang="sr-Latn-RS" sz="1200" b="0" i="0" kern="1200" dirty="0">
              <a:solidFill>
                <a:schemeClr val="tx1"/>
              </a:solidFill>
              <a:effectLst/>
              <a:latin typeface="+mn-lt"/>
              <a:ea typeface="+mn-ea"/>
              <a:cs typeface="+mn-cs"/>
            </a:endParaRPr>
          </a:p>
          <a:p>
            <a:endParaRPr lang="sr-Latn-RS" sz="1200" b="0" i="0" kern="1200" dirty="0">
              <a:solidFill>
                <a:schemeClr val="tx1"/>
              </a:solidFill>
              <a:effectLst/>
              <a:latin typeface="+mn-lt"/>
              <a:ea typeface="+mn-ea"/>
              <a:cs typeface="+mn-cs"/>
            </a:endParaRPr>
          </a:p>
          <a:p>
            <a:pPr marL="171450" indent="-171450">
              <a:buFont typeface="Arial" pitchFamily="34" charset="0"/>
              <a:buChar char="•"/>
            </a:pPr>
            <a:r>
              <a:rPr lang="sr-Latn-RS" sz="1200" b="0" i="0" kern="1200" dirty="0">
                <a:solidFill>
                  <a:schemeClr val="tx1"/>
                </a:solidFill>
                <a:effectLst/>
                <a:latin typeface="+mn-lt"/>
                <a:ea typeface="+mn-ea"/>
                <a:cs typeface="+mn-cs"/>
              </a:rPr>
              <a:t>Ograničenja:</a:t>
            </a:r>
            <a:r>
              <a:rPr lang="sr-Latn-RS" sz="1200" b="0" i="0" kern="1200" baseline="0" dirty="0">
                <a:solidFill>
                  <a:schemeClr val="tx1"/>
                </a:solidFill>
                <a:effectLst/>
                <a:latin typeface="+mn-lt"/>
                <a:ea typeface="+mn-ea"/>
                <a:cs typeface="+mn-cs"/>
              </a:rPr>
              <a:t> binarni ulazi i binarni izlaz, neke restrikcije nad težinama i malo fleksibilniji threshold</a:t>
            </a:r>
          </a:p>
          <a:p>
            <a:pPr marL="171450" indent="-171450">
              <a:buFont typeface="Arial" pitchFamily="34" charset="0"/>
              <a:buChar char="•"/>
            </a:pPr>
            <a:r>
              <a:rPr lang="sr-Latn-RS" sz="1200" b="0" i="0" kern="1200" baseline="0" dirty="0">
                <a:solidFill>
                  <a:schemeClr val="tx1"/>
                </a:solidFill>
                <a:effectLst/>
                <a:latin typeface="+mn-lt"/>
                <a:ea typeface="+mn-ea"/>
                <a:cs typeface="+mn-cs"/>
              </a:rPr>
              <a:t>Primećeno je da može da implementira logičke funkcije and i or</a:t>
            </a:r>
          </a:p>
          <a:p>
            <a:pPr marL="171450" indent="-171450">
              <a:buFont typeface="Arial" pitchFamily="34" charset="0"/>
              <a:buChar char="•"/>
            </a:pPr>
            <a:endParaRPr lang="sr-Latn-RS" sz="1200" b="0" i="0" kern="1200" baseline="0" dirty="0">
              <a:solidFill>
                <a:schemeClr val="tx1"/>
              </a:solidFill>
              <a:effectLst/>
              <a:latin typeface="+mn-lt"/>
              <a:ea typeface="+mn-ea"/>
              <a:cs typeface="+mn-cs"/>
            </a:endParaRPr>
          </a:p>
          <a:p>
            <a:pPr marL="171450" indent="-171450">
              <a:buFont typeface="Arial" pitchFamily="34" charset="0"/>
              <a:buChar char="•"/>
            </a:pPr>
            <a:r>
              <a:rPr lang="sr-Latn-RS" sz="1200" b="0" i="0" kern="1200" baseline="0" dirty="0">
                <a:solidFill>
                  <a:schemeClr val="tx1"/>
                </a:solidFill>
                <a:effectLst/>
                <a:latin typeface="+mn-lt"/>
                <a:ea typeface="+mn-ea"/>
                <a:cs typeface="+mn-cs"/>
              </a:rPr>
              <a:t>Rozenblat</a:t>
            </a:r>
          </a:p>
          <a:p>
            <a:pPr marL="628650" lvl="1" indent="-171450">
              <a:buFont typeface="Arial" pitchFamily="34" charset="0"/>
              <a:buChar char="•"/>
            </a:pPr>
            <a:r>
              <a:rPr lang="sr-Latn-RS" baseline="0" dirty="0"/>
              <a:t>Mašina je bila namenjena prepoznavanju slika (npr. trouglove)  - imala je niz fotoćelija na slučajan način povezanih sa „neuronima“</a:t>
            </a:r>
          </a:p>
          <a:p>
            <a:pPr marL="628650" lvl="1" indent="-171450">
              <a:buFont typeface="Arial" pitchFamily="34" charset="0"/>
              <a:buChar char="•"/>
            </a:pPr>
            <a:r>
              <a:rPr lang="sr-Latn-RS" baseline="0" dirty="0"/>
              <a:t>Istorija perceptrona: https://www.coursera.org/learn/neural-networks/lecture/pgU1w/perceptrons-the-first-generation-of-neural-networks-8-min</a:t>
            </a:r>
            <a:r>
              <a:rPr lang="en-US" baseline="0" dirty="0"/>
              <a:t> (</a:t>
            </a:r>
            <a:r>
              <a:rPr lang="en-US" baseline="0" dirty="0" err="1"/>
              <a:t>ima</a:t>
            </a:r>
            <a:r>
              <a:rPr lang="en-US" baseline="0" dirty="0"/>
              <a:t> video u </a:t>
            </a:r>
            <a:r>
              <a:rPr lang="en-US" baseline="0" dirty="0" err="1"/>
              <a:t>folderu</a:t>
            </a:r>
            <a:r>
              <a:rPr lang="en-US" baseline="0" dirty="0"/>
              <a:t>)</a:t>
            </a:r>
            <a:endParaRPr lang="sr-Latn-RS" baseline="0" dirty="0"/>
          </a:p>
          <a:p>
            <a:pPr marL="628650" lvl="1" indent="-171450">
              <a:buFont typeface="Arial" pitchFamily="34" charset="0"/>
              <a:buChar char="•"/>
            </a:pPr>
            <a:endParaRPr lang="sr-Latn-RS" baseline="0" dirty="0"/>
          </a:p>
          <a:p>
            <a:pPr marL="171450" indent="-171450">
              <a:buFont typeface="Arial" pitchFamily="34" charset="0"/>
              <a:buChar char="•"/>
            </a:pPr>
            <a:r>
              <a:rPr lang="sr-Latn-RS" dirty="0"/>
              <a:t>1969 Minski i Semjuel</a:t>
            </a:r>
            <a:r>
              <a:rPr lang="sr-Latn-RS" baseline="0" dirty="0"/>
              <a:t> Papert su ukazali na dotada nepoznate limite perceptrona </a:t>
            </a:r>
          </a:p>
          <a:p>
            <a:pPr marL="628650" lvl="1" indent="-171450">
              <a:buFont typeface="Arial" pitchFamily="34" charset="0"/>
              <a:buChar char="•"/>
            </a:pPr>
            <a:r>
              <a:rPr lang="sr-Latn-RS" baseline="0" dirty="0"/>
              <a:t>Minski i Papert su analizirali single-layer perceptrone koji su bili ograničeni na linearno separabilne probleme</a:t>
            </a:r>
          </a:p>
          <a:p>
            <a:pPr marL="628650" lvl="1" indent="-171450">
              <a:buFont typeface="Arial" pitchFamily="34" charset="0"/>
              <a:buChar char="•"/>
            </a:pPr>
            <a:r>
              <a:rPr lang="sr-Latn-RS" baseline="0" dirty="0"/>
              <a:t>Njihova kritika tadašnjih neuronskih mreža je validna i matematički tačna, ali je dovela do pesimističnog pogleda na neuralne mreže u to vreme i usporila njihov razvoj</a:t>
            </a:r>
          </a:p>
          <a:p>
            <a:pPr marL="628650" lvl="1" indent="-171450">
              <a:buFont typeface="Arial" pitchFamily="34" charset="0"/>
              <a:buChar char="•"/>
            </a:pPr>
            <a:r>
              <a:rPr lang="sr-Latn-RS" baseline="0" dirty="0"/>
              <a:t>Oni međutim nisu uzeli u obzir postojanje višslojnih verzija perceptrona koji su sposobni za rešavanje proizvoljne dihotomije</a:t>
            </a:r>
          </a:p>
          <a:p>
            <a:pPr marL="628650" lvl="1" indent="-171450">
              <a:buFont typeface="Arial" pitchFamily="34" charset="0"/>
              <a:buChar char="•"/>
            </a:pPr>
            <a:r>
              <a:rPr lang="en-US" dirty="0"/>
              <a:t>http://citeseerx.ist.psu.edu/viewdoc/download?doi=10.1.1.17.4376&amp;rep=rep1&amp;type=pdf</a:t>
            </a:r>
            <a:endParaRPr lang="sr-Latn-RS" dirty="0"/>
          </a:p>
          <a:p>
            <a:pPr marL="171450" lvl="0" indent="-171450">
              <a:buFont typeface="Arial" pitchFamily="34" charset="0"/>
              <a:buChar char="•"/>
            </a:pPr>
            <a:endParaRPr lang="sr-Latn-RS" baseline="0" dirty="0"/>
          </a:p>
          <a:p>
            <a:pPr marL="171450" lvl="0" indent="-171450">
              <a:buFont typeface="Arial" pitchFamily="34" charset="0"/>
              <a:buChar char="•"/>
            </a:pPr>
            <a:r>
              <a:rPr lang="sr-Latn-RS" dirty="0"/>
              <a:t>U 1975 Verbose formuliše</a:t>
            </a:r>
            <a:r>
              <a:rPr lang="sr-Latn-RS" baseline="0" dirty="0"/>
              <a:t> algoritam propagacije u nazad čime konačno imamo izvodljiv algoritam za treniranje višeslojnih neuronskh mreža</a:t>
            </a:r>
          </a:p>
          <a:p>
            <a:pPr marL="628650" lvl="1" indent="-171450">
              <a:buFont typeface="Arial" pitchFamily="34" charset="0"/>
              <a:buChar char="•"/>
            </a:pPr>
            <a:r>
              <a:rPr lang="sr-Latn-RS" baseline="0" dirty="0"/>
              <a:t>Ovo je obnovilo interes u neuronske mreže </a:t>
            </a:r>
          </a:p>
          <a:p>
            <a:pPr marL="628650" lvl="1" indent="-171450">
              <a:buFont typeface="Arial" pitchFamily="34" charset="0"/>
              <a:buChar char="•"/>
            </a:pPr>
            <a:r>
              <a:rPr lang="sr-Latn-RS" baseline="0" dirty="0"/>
              <a:t>A jednostavnost algoritma je razlog zašto je višeslojni perceptron i danas jedan on najrasprostranjenije korišćenih vrsta neuronskih mreža</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http://citeseerx.ist.psu.edu/viewdoc/download?doi=10.1.1.17.4376&amp;rep=rep1&amp;type=pdf</a:t>
            </a:r>
            <a:endParaRPr lang="sr-Latn-RS" dirty="0"/>
          </a:p>
          <a:p>
            <a:pPr marL="171450" lvl="0" indent="-171450">
              <a:buFont typeface="Arial" pitchFamily="34" charset="0"/>
              <a:buChar char="•"/>
            </a:pPr>
            <a:endParaRPr lang="sr-Latn-RS" baseline="0" dirty="0"/>
          </a:p>
          <a:p>
            <a:pPr marL="171450" indent="-171450">
              <a:buFont typeface="Arial" pitchFamily="34" charset="0"/>
              <a:buChar char="•"/>
            </a:pPr>
            <a:endParaRPr lang="sr-Latn-RS" sz="1200" b="0" i="0" kern="1200" baseline="0" dirty="0">
              <a:solidFill>
                <a:schemeClr val="tx1"/>
              </a:solidFill>
              <a:effectLst/>
              <a:latin typeface="+mn-lt"/>
              <a:ea typeface="+mn-ea"/>
              <a:cs typeface="+mn-cs"/>
            </a:endParaRPr>
          </a:p>
          <a:p>
            <a:r>
              <a:rPr lang="en-US" dirty="0"/>
              <a:t>https://en.wikipedia.org/wiki/The_Emperor%27s_New_Mind</a:t>
            </a:r>
            <a:r>
              <a:rPr lang="sr-Latn-RS" dirty="0"/>
              <a:t> Roger Penrose</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25</a:t>
            </a:fld>
            <a:endParaRPr lang="en-US"/>
          </a:p>
        </p:txBody>
      </p:sp>
    </p:spTree>
    <p:extLst>
      <p:ext uri="{BB962C8B-B14F-4D97-AF65-F5344CB8AC3E}">
        <p14:creationId xmlns:p14="http://schemas.microsoft.com/office/powerpoint/2010/main" val="246794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Najsvestraniji</a:t>
            </a:r>
            <a:r>
              <a:rPr lang="en-US" baseline="0" dirty="0"/>
              <a:t> gr</a:t>
            </a:r>
            <a:r>
              <a:rPr lang="sr-Latn-RS" baseline="0" dirty="0"/>
              <a:t>či filozof koji se smatra jednim od najuticajnijih ličnosti antike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sr-Latn-RS" dirty="0"/>
              <a:t>Deduktivno rezonovanje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sr-Latn-RS" dirty="0"/>
              <a:t>Krećemo</a:t>
            </a:r>
            <a:r>
              <a:rPr lang="sr-Latn-RS" baseline="0" dirty="0"/>
              <a:t> od premise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sr-Latn-RS" baseline="0" dirty="0"/>
              <a:t>Idemo ka drugoj premisi i ovo dovodi do određenog zaključka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sr-Latn-RS" baseline="0" dirty="0"/>
              <a:t>Ako su premise tačne možemo biti u potpunosti sigurni u zaključak</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sr-Latn-RS" baseline="0"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t>Deduktivno zaključivanje, vođeno zakonima logike možemo smatrati osnovnom karakteristikom inteligentnog ponašanja</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t>To je jedan od osnovnih načina zaključivanja kod ljudi</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sr-Latn-R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err="1">
                <a:solidFill>
                  <a:schemeClr val="tx1"/>
                </a:solidFill>
                <a:effectLst/>
                <a:latin typeface="+mn-lt"/>
                <a:ea typeface="+mn-ea"/>
                <a:cs typeface="+mn-cs"/>
              </a:rPr>
              <a:t>Aristotel</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uronio</a:t>
            </a:r>
            <a:r>
              <a:rPr lang="en-US" sz="1200" b="0" i="0" kern="1200" dirty="0">
                <a:solidFill>
                  <a:schemeClr val="tx1"/>
                </a:solidFill>
                <a:effectLst/>
                <a:latin typeface="+mn-lt"/>
                <a:ea typeface="+mn-ea"/>
                <a:cs typeface="+mn-cs"/>
              </a:rPr>
              <a:t> u </a:t>
            </a:r>
            <a:r>
              <a:rPr lang="en-US" sz="1200" b="0" i="0" kern="1200" dirty="0" err="1">
                <a:solidFill>
                  <a:schemeClr val="tx1"/>
                </a:solidFill>
                <a:effectLst/>
                <a:latin typeface="+mn-lt"/>
                <a:ea typeface="+mn-ea"/>
                <a:cs typeface="+mn-cs"/>
              </a:rPr>
              <a:t>empirijska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izučavanja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udaljio</a:t>
            </a:r>
            <a:r>
              <a:rPr lang="en-US" sz="1200" b="0" i="0" kern="1200" dirty="0">
                <a:solidFill>
                  <a:schemeClr val="tx1"/>
                </a:solidFill>
                <a:effectLst/>
                <a:latin typeface="+mn-lt"/>
                <a:ea typeface="+mn-ea"/>
                <a:cs typeface="+mn-cs"/>
              </a:rPr>
              <a:t> se od </a:t>
            </a:r>
            <a:r>
              <a:rPr lang="en-US" sz="1200" b="0" i="0" kern="1200" dirty="0" err="1">
                <a:solidFill>
                  <a:schemeClr val="tx1"/>
                </a:solidFill>
                <a:effectLst/>
                <a:latin typeface="+mn-lt"/>
                <a:ea typeface="+mn-ea"/>
                <a:cs typeface="+mn-cs"/>
              </a:rPr>
              <a:t>platonizma</a:t>
            </a:r>
            <a:r>
              <a:rPr lang="en-US" sz="1200" b="0" i="0" kern="1200" dirty="0">
                <a:solidFill>
                  <a:schemeClr val="tx1"/>
                </a:solidFill>
                <a:effectLst/>
                <a:latin typeface="+mn-lt"/>
                <a:ea typeface="+mn-ea"/>
                <a:cs typeface="+mn-cs"/>
              </a:rPr>
              <a:t> u </a:t>
            </a:r>
            <a:r>
              <a:rPr lang="en-US" sz="1200" b="0" i="0" kern="1200" dirty="0" err="1">
                <a:solidFill>
                  <a:schemeClr val="tx1"/>
                </a:solidFill>
                <a:effectLst/>
                <a:latin typeface="+mn-lt"/>
                <a:ea typeface="+mn-ea"/>
                <a:cs typeface="+mn-cs"/>
              </a:rPr>
              <a:t>korist</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3" tooltip="Empirizam"/>
              </a:rPr>
              <a:t>empirizma</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[8]</a:t>
            </a:r>
            <a:r>
              <a:rPr lang="en-US" sz="1200" b="0" i="0" kern="1200" dirty="0">
                <a:solidFill>
                  <a:schemeClr val="tx1"/>
                </a:solidFill>
                <a:effectLst/>
                <a:latin typeface="+mn-lt"/>
                <a:ea typeface="+mn-ea"/>
                <a:cs typeface="+mn-cs"/>
              </a:rPr>
              <a:t> On je </a:t>
            </a:r>
            <a:r>
              <a:rPr lang="en-US" sz="1200" b="0" i="0" kern="1200" dirty="0" err="1">
                <a:solidFill>
                  <a:schemeClr val="tx1"/>
                </a:solidFill>
                <a:effectLst/>
                <a:latin typeface="+mn-lt"/>
                <a:ea typeface="+mn-ea"/>
                <a:cs typeface="+mn-cs"/>
              </a:rPr>
              <a:t>verovao</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svi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ljudski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koncepti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svo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njihovo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znanje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ultimativno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bazirani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5"/>
              </a:rPr>
              <a:t>percepciji</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2</a:t>
            </a:fld>
            <a:endParaRPr lang="en-US"/>
          </a:p>
        </p:txBody>
      </p:sp>
    </p:spTree>
    <p:extLst>
      <p:ext uri="{BB962C8B-B14F-4D97-AF65-F5344CB8AC3E}">
        <p14:creationId xmlns:p14="http://schemas.microsoft.com/office/powerpoint/2010/main" val="3417521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Nije sve iz AI mašinsko učenje. Moguće je napraviti AI, a da ne spada u mašinsko učenje. Istorijski, AI je prethodio ML-u</a:t>
            </a:r>
          </a:p>
          <a:p>
            <a:pPr marL="171450" indent="-171450">
              <a:buFont typeface="Arial" panose="020B0604020202020204" pitchFamily="34" charset="0"/>
              <a:buChar char="•"/>
            </a:pPr>
            <a:r>
              <a:rPr lang="sr-Latn-RS" dirty="0"/>
              <a:t>M</a:t>
            </a:r>
            <a:r>
              <a:rPr lang="en-US" dirty="0" err="1"/>
              <a:t>ašinsko</a:t>
            </a:r>
            <a:r>
              <a:rPr lang="en-US" dirty="0"/>
              <a:t> </a:t>
            </a:r>
            <a:r>
              <a:rPr lang="en-US" dirty="0" err="1"/>
              <a:t>učenje</a:t>
            </a:r>
            <a:r>
              <a:rPr lang="en-US" dirty="0"/>
              <a:t> je oblast </a:t>
            </a:r>
            <a:r>
              <a:rPr lang="en-US" dirty="0" err="1"/>
              <a:t>koja</a:t>
            </a:r>
            <a:r>
              <a:rPr lang="en-US" dirty="0"/>
              <a:t> </a:t>
            </a:r>
            <a:r>
              <a:rPr lang="en-US" dirty="0" err="1"/>
              <a:t>omogućava</a:t>
            </a:r>
            <a:r>
              <a:rPr lang="en-US" dirty="0"/>
              <a:t> </a:t>
            </a:r>
            <a:r>
              <a:rPr lang="en-US" dirty="0" err="1"/>
              <a:t>računarima</a:t>
            </a:r>
            <a:r>
              <a:rPr lang="en-US" dirty="0"/>
              <a:t> da </a:t>
            </a:r>
            <a:r>
              <a:rPr lang="en-US" dirty="0" err="1"/>
              <a:t>uče</a:t>
            </a:r>
            <a:r>
              <a:rPr lang="en-US" dirty="0"/>
              <a:t> bez da </a:t>
            </a:r>
            <a:r>
              <a:rPr lang="en-US" dirty="0" err="1"/>
              <a:t>budu</a:t>
            </a:r>
            <a:r>
              <a:rPr lang="en-US" dirty="0"/>
              <a:t> </a:t>
            </a:r>
            <a:r>
              <a:rPr lang="en-US" dirty="0" err="1"/>
              <a:t>eksplicitno</a:t>
            </a:r>
            <a:r>
              <a:rPr lang="en-US" dirty="0"/>
              <a:t> </a:t>
            </a:r>
            <a:r>
              <a:rPr lang="en-US" dirty="0" err="1"/>
              <a:t>programirani</a:t>
            </a:r>
            <a:endParaRPr lang="en-US" dirty="0"/>
          </a:p>
          <a:p>
            <a:pPr marL="171450" indent="-171450">
              <a:buFont typeface="Arial" panose="020B0604020202020204" pitchFamily="34" charset="0"/>
              <a:buChar char="•"/>
            </a:pPr>
            <a:endParaRPr lang="sr-Latn-R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Samuel taught a computer program to play checkers. His goal was to teach it to play checkers better than himself, which is obviously not something he could program explicitly. He succeeded, and in 1962 his program beat the checkers champion of the state of Connecticut.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26D51B-2DD3-411E-AFDA-C4A23C6B66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94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Ciljna funkcija je nepoznata. </a:t>
            </a:r>
          </a:p>
          <a:p>
            <a:pPr marL="628650" lvl="1" indent="-171450">
              <a:buFont typeface="Arial" pitchFamily="34" charset="0"/>
              <a:buChar char="•"/>
            </a:pPr>
            <a:r>
              <a:rPr lang="sr-Latn-RS" dirty="0"/>
              <a:t>To je idealna</a:t>
            </a:r>
            <a:r>
              <a:rPr lang="sr-Latn-RS" baseline="0" dirty="0"/>
              <a:t> formula za mapiranje slike na cifru koju nikako ne možemo da znamo, ali za koju se nadamo da je možemo </a:t>
            </a:r>
            <a:r>
              <a:rPr lang="sr-Latn-RS" baseline="0" dirty="0" err="1"/>
              <a:t>aproksimirati</a:t>
            </a:r>
            <a:endParaRPr lang="sr-Latn-RS" baseline="0" dirty="0"/>
          </a:p>
          <a:p>
            <a:pPr marL="628650" lvl="1" indent="-171450">
              <a:buFont typeface="Arial" pitchFamily="34" charset="0"/>
              <a:buChar char="•"/>
            </a:pPr>
            <a:r>
              <a:rPr lang="sr-Latn-RS" baseline="0" dirty="0"/>
              <a:t>Mi ovu funkciju ne vidimo, vidimo je samo kroz date trening primere</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t>Trening skup: z</a:t>
            </a:r>
            <a:r>
              <a:rPr lang="sr-Latn-RS" dirty="0"/>
              <a:t>a pojedinačnu </a:t>
            </a:r>
            <a:r>
              <a:rPr lang="en-US" dirty="0" err="1"/>
              <a:t>sliku</a:t>
            </a:r>
            <a:r>
              <a:rPr lang="en-US" dirty="0"/>
              <a:t> </a:t>
            </a:r>
            <a:r>
              <a:rPr lang="en-US" i="1" dirty="0"/>
              <a:t>x</a:t>
            </a:r>
            <a:r>
              <a:rPr lang="en-US" dirty="0"/>
              <a:t> je </a:t>
            </a:r>
            <a:r>
              <a:rPr lang="sr-Latn-RS" dirty="0"/>
              <a:t>ekspert ručno odredio </a:t>
            </a:r>
            <a:r>
              <a:rPr lang="en-US" dirty="0"/>
              <a:t>(</a:t>
            </a:r>
            <a:r>
              <a:rPr lang="en-US" dirty="0" err="1"/>
              <a:t>anotirao</a:t>
            </a:r>
            <a:r>
              <a:rPr lang="en-US" dirty="0"/>
              <a:t>) </a:t>
            </a:r>
            <a:r>
              <a:rPr lang="sr-Latn-RS" dirty="0"/>
              <a:t>koju cifru </a:t>
            </a:r>
            <a:r>
              <a:rPr lang="sr-Latn-RS" i="1" dirty="0"/>
              <a:t>y</a:t>
            </a:r>
            <a:r>
              <a:rPr lang="sr-Latn-RS" dirty="0"/>
              <a:t> slika</a:t>
            </a:r>
            <a:r>
              <a:rPr lang="en-US" dirty="0"/>
              <a:t> </a:t>
            </a:r>
            <a:r>
              <a:rPr lang="sr-Latn-RS" dirty="0"/>
              <a:t>predstavlja</a:t>
            </a:r>
          </a:p>
          <a:p>
            <a:pPr marL="171450" lvl="0" indent="-171450">
              <a:buFont typeface="Arial" pitchFamily="34" charset="0"/>
              <a:buChar char="•"/>
            </a:pPr>
            <a:r>
              <a:rPr lang="sr-Latn-RS" baseline="0" dirty="0"/>
              <a:t>Kao rezultat želeli bismo da damo konačnu hipotezu</a:t>
            </a:r>
          </a:p>
          <a:p>
            <a:pPr marL="628650" lvl="1" indent="-171450">
              <a:buFont typeface="Arial" pitchFamily="34" charset="0"/>
              <a:buChar char="•"/>
            </a:pPr>
            <a:r>
              <a:rPr lang="sr-Latn-RS" baseline="0" dirty="0"/>
              <a:t>Nadamo se da ova formula dobro </a:t>
            </a:r>
            <a:r>
              <a:rPr lang="sr-Latn-RS" baseline="0" dirty="0" err="1"/>
              <a:t>aproksimira</a:t>
            </a:r>
            <a:r>
              <a:rPr lang="sr-Latn-RS" baseline="0" dirty="0"/>
              <a:t> ciljnu funkciju</a:t>
            </a:r>
          </a:p>
          <a:p>
            <a:pPr marL="171450" lvl="0" indent="-171450">
              <a:buFont typeface="Arial" pitchFamily="34" charset="0"/>
              <a:buChar char="•"/>
            </a:pPr>
            <a:r>
              <a:rPr lang="sr-Latn-RS" baseline="0" dirty="0"/>
              <a:t>Ono što povezuje trening skup i konačnu hipotezu je obučavajući algoritam</a:t>
            </a:r>
          </a:p>
          <a:p>
            <a:pPr marL="628650" lvl="1" indent="-171450">
              <a:buFont typeface="Arial" pitchFamily="34" charset="0"/>
              <a:buChar char="•"/>
            </a:pPr>
            <a:r>
              <a:rPr lang="sr-Latn-RS" baseline="0" dirty="0"/>
              <a:t>On uzima primere iz trening skupa i na osnovu njih formira konačnu hipotezu</a:t>
            </a:r>
          </a:p>
          <a:p>
            <a:pPr marL="171450" lvl="0" indent="-171450">
              <a:buFont typeface="Arial" pitchFamily="34" charset="0"/>
              <a:buChar char="•"/>
            </a:pPr>
            <a:r>
              <a:rPr lang="sr-Latn-RS" baseline="0" dirty="0"/>
              <a:t>Još jedna važna komponenta je skup hipoteza</a:t>
            </a:r>
          </a:p>
          <a:p>
            <a:pPr marL="628650" lvl="1" indent="-171450">
              <a:buFont typeface="Arial" pitchFamily="34" charset="0"/>
              <a:buChar char="•"/>
            </a:pPr>
            <a:r>
              <a:rPr lang="sr-Latn-RS" baseline="0" dirty="0"/>
              <a:t>Ovo su hipoteze – formule-kandidati od kojih ćemo izabrati jednu hipotezu</a:t>
            </a:r>
            <a:endParaRPr lang="en-US" baseline="0" dirty="0"/>
          </a:p>
          <a:p>
            <a:pPr marL="628650" lvl="1" indent="-171450">
              <a:buFont typeface="Arial" pitchFamily="34" charset="0"/>
              <a:buChar char="•"/>
            </a:pPr>
            <a:r>
              <a:rPr lang="sr-Latn-RS" baseline="0" dirty="0"/>
              <a:t>Zbog čega uvodimo skup hipoteza, zašto ne bismo pustili algoritam da bira bilo šta – da kreira formulu bez da bude ograničen na određeni skup mogućih formula</a:t>
            </a:r>
            <a:r>
              <a:rPr lang="en-US" baseline="0" dirty="0"/>
              <a:t>?</a:t>
            </a:r>
            <a:endParaRPr lang="sr-Latn-RS" baseline="0" dirty="0"/>
          </a:p>
          <a:p>
            <a:pPr marL="628650" lvl="1" indent="-171450">
              <a:buFont typeface="Arial" pitchFamily="34" charset="0"/>
              <a:buChar char="•"/>
            </a:pPr>
            <a:r>
              <a:rPr lang="sr-Latn-RS" baseline="0" dirty="0"/>
              <a:t>Ne postoji loša strana uvođenja hipoteza. Ovo svakako radimo u praksi – kažemo koristićemo linearnu formulu ili neuronsku mrežu ili Naivnog </a:t>
            </a:r>
            <a:r>
              <a:rPr lang="sr-Latn-RS" baseline="0" dirty="0" err="1"/>
              <a:t>Bajesa</a:t>
            </a:r>
            <a:r>
              <a:rPr lang="sr-Latn-RS" baseline="0" dirty="0"/>
              <a:t> – već time diktiramo skup hipoteza</a:t>
            </a:r>
          </a:p>
          <a:p>
            <a:pPr marL="628650" lvl="1" indent="-171450">
              <a:buFont typeface="Arial" pitchFamily="34" charset="0"/>
              <a:buChar char="•"/>
            </a:pPr>
            <a:r>
              <a:rPr lang="sr-Latn-RS" baseline="0" dirty="0"/>
              <a:t>Skup hipoteza će imati centralnu ulogu u teoriji mašinskog učenja – pomoći će nam da utvrdimo da li možemo da učimo, koliko dobro učimo, itd.</a:t>
            </a:r>
          </a:p>
          <a:p>
            <a:pPr marL="171450" lvl="0" indent="-171450">
              <a:buFont typeface="Arial" pitchFamily="34" charset="0"/>
              <a:buChar char="•"/>
            </a:pPr>
            <a:r>
              <a:rPr lang="sr-Latn-RS" baseline="0" dirty="0"/>
              <a:t>Komponente rešenja (koje su u našoj kontroli)</a:t>
            </a:r>
          </a:p>
          <a:p>
            <a:pPr marL="628650" lvl="1" indent="-171450">
              <a:buFont typeface="Arial" pitchFamily="34" charset="0"/>
              <a:buChar char="•"/>
            </a:pPr>
            <a:r>
              <a:rPr lang="sr-Latn-RS" baseline="0" dirty="0"/>
              <a:t>Ciljna funkcija – nije u našoj kontroli</a:t>
            </a:r>
          </a:p>
          <a:p>
            <a:pPr marL="628650" lvl="1" indent="-171450">
              <a:buFont typeface="Arial" pitchFamily="34" charset="0"/>
              <a:buChar char="•"/>
            </a:pPr>
            <a:r>
              <a:rPr lang="sr-Latn-RS" baseline="0" dirty="0" err="1"/>
              <a:t>Treining</a:t>
            </a:r>
            <a:r>
              <a:rPr lang="sr-Latn-RS" baseline="0" dirty="0"/>
              <a:t> skup (istorijski podaci) – takođe nisu u našoj kontroli. Neko treba da nam da podatke</a:t>
            </a:r>
          </a:p>
          <a:p>
            <a:pPr marL="0" lvl="0" indent="0">
              <a:buFont typeface="Arial" pitchFamily="34" charset="0"/>
              <a:buNone/>
            </a:pPr>
            <a:endParaRPr lang="sr-Latn-RS" baseline="0" dirty="0"/>
          </a:p>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29</a:t>
            </a:fld>
            <a:endParaRPr lang="en-US"/>
          </a:p>
        </p:txBody>
      </p:sp>
    </p:spTree>
    <p:extLst>
      <p:ext uri="{BB962C8B-B14F-4D97-AF65-F5344CB8AC3E}">
        <p14:creationId xmlns:p14="http://schemas.microsoft.com/office/powerpoint/2010/main" val="1554150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sz="1200" dirty="0"/>
              <a:t>Zavisno od problema, tačnost ne mora biti dobra mera</a:t>
            </a:r>
            <a:r>
              <a:rPr lang="en-US" sz="1200" dirty="0"/>
              <a:t>. </a:t>
            </a:r>
            <a:r>
              <a:rPr lang="en-US" sz="1200" dirty="0" err="1"/>
              <a:t>Uzmite</a:t>
            </a:r>
            <a:r>
              <a:rPr lang="en-US" sz="1200" dirty="0"/>
              <a:t> u </a:t>
            </a:r>
            <a:r>
              <a:rPr lang="en-US" sz="1200" dirty="0" err="1"/>
              <a:t>obzir</a:t>
            </a:r>
            <a:r>
              <a:rPr lang="en-US" sz="1200" dirty="0"/>
              <a:t> </a:t>
            </a:r>
            <a:r>
              <a:rPr lang="en-US" sz="1200" dirty="0" err="1"/>
              <a:t>veoma</a:t>
            </a:r>
            <a:r>
              <a:rPr lang="en-US" sz="1200" dirty="0"/>
              <a:t> </a:t>
            </a:r>
            <a:r>
              <a:rPr lang="en-US" sz="1200" dirty="0" err="1"/>
              <a:t>nebalansirane</a:t>
            </a:r>
            <a:r>
              <a:rPr lang="en-US" sz="1200" dirty="0"/>
              <a:t> </a:t>
            </a:r>
            <a:r>
              <a:rPr lang="en-US" sz="1200" dirty="0" err="1"/>
              <a:t>klase</a:t>
            </a:r>
            <a:r>
              <a:rPr lang="en-US" sz="1200" dirty="0"/>
              <a:t>, </a:t>
            </a:r>
            <a:r>
              <a:rPr lang="en-US" sz="1200" dirty="0" err="1"/>
              <a:t>na</a:t>
            </a:r>
            <a:r>
              <a:rPr lang="en-US" sz="1200" dirty="0"/>
              <a:t> primer, 99% </a:t>
            </a:r>
            <a:r>
              <a:rPr lang="en-US" sz="1200" dirty="0" err="1"/>
              <a:t>primera</a:t>
            </a:r>
            <a:r>
              <a:rPr lang="en-US" sz="1200" dirty="0"/>
              <a:t> </a:t>
            </a:r>
            <a:r>
              <a:rPr lang="en-US" sz="1200" dirty="0" err="1"/>
              <a:t>pripada</a:t>
            </a:r>
            <a:r>
              <a:rPr lang="en-US" sz="1200" dirty="0"/>
              <a:t> </a:t>
            </a:r>
            <a:r>
              <a:rPr lang="en-US" sz="1200" dirty="0" err="1"/>
              <a:t>jednoj</a:t>
            </a:r>
            <a:r>
              <a:rPr lang="en-US" sz="1200" dirty="0"/>
              <a:t> </a:t>
            </a:r>
            <a:r>
              <a:rPr lang="en-US" sz="1200" dirty="0" err="1"/>
              <a:t>klasi</a:t>
            </a:r>
            <a:r>
              <a:rPr lang="en-US" sz="1200" dirty="0"/>
              <a:t>, a </a:t>
            </a:r>
            <a:r>
              <a:rPr lang="en-US" sz="1200" dirty="0" err="1"/>
              <a:t>svega</a:t>
            </a:r>
            <a:r>
              <a:rPr lang="en-US" sz="1200" dirty="0"/>
              <a:t> 1% </a:t>
            </a:r>
            <a:r>
              <a:rPr lang="en-US" sz="1200" dirty="0" err="1"/>
              <a:t>drugoj</a:t>
            </a:r>
            <a:r>
              <a:rPr lang="en-US" sz="1200" dirty="0"/>
              <a:t>. </a:t>
            </a:r>
            <a:r>
              <a:rPr lang="en-US" sz="1200" dirty="0" err="1"/>
              <a:t>Naivni</a:t>
            </a:r>
            <a:r>
              <a:rPr lang="en-US" sz="1200" dirty="0"/>
              <a:t> </a:t>
            </a:r>
            <a:r>
              <a:rPr lang="en-US" sz="1200" dirty="0" err="1"/>
              <a:t>klasifikator</a:t>
            </a:r>
            <a:r>
              <a:rPr lang="en-US" sz="1200" dirty="0"/>
              <a:t> </a:t>
            </a:r>
            <a:r>
              <a:rPr lang="en-US" sz="1200" dirty="0" err="1"/>
              <a:t>koji</a:t>
            </a:r>
            <a:r>
              <a:rPr lang="en-US" sz="1200" dirty="0"/>
              <a:t> </a:t>
            </a:r>
            <a:r>
              <a:rPr lang="en-US" sz="1200" dirty="0" err="1"/>
              <a:t>sve</a:t>
            </a:r>
            <a:r>
              <a:rPr lang="en-US" sz="1200" dirty="0"/>
              <a:t> </a:t>
            </a:r>
            <a:r>
              <a:rPr lang="en-US" sz="1200" dirty="0" err="1"/>
              <a:t>svrstava</a:t>
            </a:r>
            <a:r>
              <a:rPr lang="en-US" sz="1200" dirty="0"/>
              <a:t> u </a:t>
            </a:r>
            <a:r>
              <a:rPr lang="en-US" sz="1200" dirty="0" err="1"/>
              <a:t>ve</a:t>
            </a:r>
            <a:r>
              <a:rPr lang="sr-Latn-RS" sz="1200" dirty="0" err="1"/>
              <a:t>ćinsku</a:t>
            </a:r>
            <a:r>
              <a:rPr lang="sr-Latn-RS" sz="1200" dirty="0"/>
              <a:t> klasu ima 99% tačnosti. Problem je još više izražen kod </a:t>
            </a:r>
            <a:r>
              <a:rPr lang="sr-Latn-RS" sz="1200" dirty="0" err="1"/>
              <a:t>višekategorijske</a:t>
            </a:r>
            <a:r>
              <a:rPr lang="sr-Latn-RS" sz="1200" dirty="0"/>
              <a:t> klasifikacije</a:t>
            </a:r>
          </a:p>
          <a:p>
            <a:pPr marL="171450" indent="-171450">
              <a:buFont typeface="Arial" panose="020B0604020202020204" pitchFamily="34" charset="0"/>
              <a:buChar char="•"/>
            </a:pPr>
            <a:endParaRPr lang="sr-Latn-RS" dirty="0"/>
          </a:p>
          <a:p>
            <a:pPr marL="171450" indent="-171450">
              <a:buFont typeface="Arial" panose="020B0604020202020204" pitchFamily="34" charset="0"/>
              <a:buChar char="•"/>
            </a:pPr>
            <a:endParaRPr lang="sr-Latn-RS" dirty="0"/>
          </a:p>
          <a:p>
            <a:r>
              <a:rPr lang="sr-Latn-RS" dirty="0"/>
              <a:t>Način na koji se računa i definiše </a:t>
            </a:r>
            <a:r>
              <a:rPr lang="sr-Latn-RS" i="1" dirty="0" err="1"/>
              <a:t>fitness</a:t>
            </a:r>
            <a:r>
              <a:rPr lang="sr-Latn-RS" dirty="0"/>
              <a:t> </a:t>
            </a:r>
            <a:r>
              <a:rPr lang="sr-Latn-RS" dirty="0">
                <a:solidFill>
                  <a:schemeClr val="accent5"/>
                </a:solidFill>
              </a:rPr>
              <a:t>zavisi od problema</a:t>
            </a:r>
          </a:p>
          <a:p>
            <a:pPr lvl="1"/>
            <a:r>
              <a:rPr lang="sr-Latn-RS" dirty="0"/>
              <a:t>Na primer, kod </a:t>
            </a:r>
            <a:r>
              <a:rPr lang="sr-Latn-RS" i="1" dirty="0" err="1"/>
              <a:t>traveling</a:t>
            </a:r>
            <a:r>
              <a:rPr lang="sr-Latn-RS" i="1" dirty="0"/>
              <a:t> </a:t>
            </a:r>
            <a:r>
              <a:rPr lang="sr-Latn-RS" i="1" dirty="0" err="1"/>
              <a:t>salesman</a:t>
            </a:r>
            <a:r>
              <a:rPr lang="sr-Latn-RS" dirty="0"/>
              <a:t> problema </a:t>
            </a:r>
            <a:r>
              <a:rPr lang="sr-Latn-RS" i="1" dirty="0" err="1"/>
              <a:t>fitness</a:t>
            </a:r>
            <a:r>
              <a:rPr lang="sr-Latn-RS" i="1" dirty="0"/>
              <a:t> </a:t>
            </a:r>
            <a:r>
              <a:rPr lang="sr-Latn-RS" dirty="0"/>
              <a:t>funkcija je dužina pređene staze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31</a:t>
            </a:fld>
            <a:endParaRPr lang="en-US"/>
          </a:p>
        </p:txBody>
      </p:sp>
    </p:spTree>
    <p:extLst>
      <p:ext uri="{BB962C8B-B14F-4D97-AF65-F5344CB8AC3E}">
        <p14:creationId xmlns:p14="http://schemas.microsoft.com/office/powerpoint/2010/main" val="2207589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buFont typeface="Arial" panose="020B0604020202020204" pitchFamily="34" charset="0"/>
              <a:buChar char="•"/>
            </a:pPr>
            <a:r>
              <a:rPr lang="sr-Latn-RS" dirty="0"/>
              <a:t>Cilj obučavanja jeste da formiramo hipotezu </a:t>
            </a:r>
            <a:r>
              <a:rPr lang="sr-Latn-RS" i="1" dirty="0"/>
              <a:t>g </a:t>
            </a:r>
          </a:p>
          <a:p>
            <a:pPr marL="171450" lvl="1" indent="-171450">
              <a:buFont typeface="Arial" panose="020B0604020202020204" pitchFamily="34" charset="0"/>
              <a:buChar char="•"/>
            </a:pPr>
            <a:r>
              <a:rPr lang="sr-Latn-RS" dirty="0"/>
              <a:t>Nadamo se da dobro </a:t>
            </a:r>
            <a:r>
              <a:rPr lang="sr-Latn-RS" dirty="0" err="1"/>
              <a:t>aproksimira</a:t>
            </a:r>
            <a:r>
              <a:rPr lang="sr-Latn-RS" dirty="0"/>
              <a:t> ciljnu funkciju </a:t>
            </a:r>
            <a:r>
              <a:rPr lang="sr-Latn-RS" i="1" dirty="0"/>
              <a:t>f</a:t>
            </a:r>
          </a:p>
          <a:p>
            <a:pPr marL="0" lvl="0" indent="0">
              <a:buFont typeface="Arial" pitchFamily="34" charset="0"/>
              <a:buNone/>
            </a:pPr>
            <a:endParaRPr lang="sr-Latn-RS" baseline="0" dirty="0"/>
          </a:p>
          <a:p>
            <a:pPr marL="0" lvl="0" indent="0">
              <a:buFont typeface="Arial" pitchFamily="34" charset="0"/>
              <a:buNone/>
            </a:pPr>
            <a:endParaRPr lang="sr-Latn-RS" baseline="0" dirty="0"/>
          </a:p>
          <a:p>
            <a:pPr marL="171450" lvl="0" indent="-171450">
              <a:buFont typeface="Arial" panose="020B0604020202020204" pitchFamily="34" charset="0"/>
              <a:buChar char="•"/>
            </a:pPr>
            <a:r>
              <a:rPr lang="sr-Latn-RS" baseline="0" dirty="0"/>
              <a:t>Generalizacija je super-moć mašinskog učenja</a:t>
            </a:r>
          </a:p>
          <a:p>
            <a:pPr marL="171450" lvl="0" indent="-171450">
              <a:buFont typeface="Arial" panose="020B0604020202020204" pitchFamily="34" charset="0"/>
              <a:buChar char="•"/>
            </a:pPr>
            <a:r>
              <a:rPr lang="sr-Latn-RS" baseline="0" dirty="0"/>
              <a:t>Mašinsko učenje je jedino prikladno kada problem zahteva generalizaciju</a:t>
            </a:r>
          </a:p>
          <a:p>
            <a:pPr marL="171450" lvl="0" indent="-171450">
              <a:buFont typeface="Arial" panose="020B0604020202020204" pitchFamily="34" charset="0"/>
              <a:buChar char="•"/>
            </a:pPr>
            <a:r>
              <a:rPr lang="sr-Latn-RS" baseline="0" dirty="0"/>
              <a:t>Glavna ideja jeste da primenimo algoritam da odredimo izlaz tamo gde on nedostaje</a:t>
            </a:r>
          </a:p>
          <a:p>
            <a:pPr marL="171450" lvl="0" indent="-171450">
              <a:buFont typeface="Arial" panose="020B0604020202020204" pitchFamily="34" charset="0"/>
              <a:buChar char="•"/>
            </a:pPr>
            <a:r>
              <a:rPr lang="sr-Latn-RS" baseline="0" dirty="0"/>
              <a:t>To tera algoritam da generalizuje – da pravi opservacije o domenu i pravi predikciju, ne samo da objašnjava specifičnost trening podataka</a:t>
            </a:r>
          </a:p>
          <a:p>
            <a:pPr marL="628650" lvl="1" indent="-171450">
              <a:buFont typeface="Arial" panose="020B0604020202020204" pitchFamily="34" charset="0"/>
              <a:buChar char="•"/>
            </a:pPr>
            <a:endParaRPr lang="sr-Latn-RS" baseline="0" dirty="0"/>
          </a:p>
          <a:p>
            <a:endParaRPr lang="en-US" dirty="0"/>
          </a:p>
          <a:p>
            <a:r>
              <a:rPr lang="sr-Latn-RS" dirty="0"/>
              <a:t>Da li je dobro trenirati model na datom skupu podataka, a zatim na istom skupu podataka evaluirati i grešku</a:t>
            </a:r>
            <a:r>
              <a:rPr lang="en-US" dirty="0"/>
              <a:t>?</a:t>
            </a:r>
          </a:p>
          <a:p>
            <a:endParaRPr lang="sr-Latn-RS" dirty="0"/>
          </a:p>
          <a:p>
            <a:r>
              <a:rPr lang="en-US" dirty="0"/>
              <a:t>Ne, po</a:t>
            </a:r>
            <a:r>
              <a:rPr lang="sr-Latn-RS" dirty="0"/>
              <a:t>što će naša procena greške biti previše optimistična</a:t>
            </a:r>
          </a:p>
          <a:p>
            <a:pPr lvl="1"/>
            <a:r>
              <a:rPr lang="sr-Latn-RS" dirty="0"/>
              <a:t>Model se prilagodio baš tim trening podacima</a:t>
            </a:r>
          </a:p>
          <a:p>
            <a:pPr lvl="1"/>
            <a:r>
              <a:rPr lang="sr-Latn-RS" dirty="0"/>
              <a:t>Nema garancije da će se novi primeri (koje nismo koristili za obučavanje) ponašati baš identično</a:t>
            </a:r>
          </a:p>
          <a:p>
            <a:pPr lvl="1"/>
            <a:r>
              <a:rPr lang="sr-Latn-RS" dirty="0"/>
              <a:t>A nama je stalo do tačne klasifikacije novih primera</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33</a:t>
            </a:fld>
            <a:endParaRPr lang="en-US"/>
          </a:p>
        </p:txBody>
      </p:sp>
    </p:spTree>
    <p:extLst>
      <p:ext uri="{BB962C8B-B14F-4D97-AF65-F5344CB8AC3E}">
        <p14:creationId xmlns:p14="http://schemas.microsoft.com/office/powerpoint/2010/main" val="3632138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35</a:t>
            </a:fld>
            <a:endParaRPr lang="en-US"/>
          </a:p>
        </p:txBody>
      </p:sp>
    </p:spTree>
    <p:extLst>
      <p:ext uri="{BB962C8B-B14F-4D97-AF65-F5344CB8AC3E}">
        <p14:creationId xmlns:p14="http://schemas.microsoft.com/office/powerpoint/2010/main" val="2200720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a:t>Naglasiti da je lambda jo</a:t>
                </a:r>
                <a:r>
                  <a:rPr lang="sr-Latn-RS" baseline="0" dirty="0"/>
                  <a:t>š jedan parametar modela – ne smemo ga optimizovati na trening skupu</a:t>
                </a:r>
                <a:endParaRPr lang="en-US" baseline="0" dirty="0"/>
              </a:p>
              <a:p>
                <a:pPr marL="171450" indent="-171450">
                  <a:buFont typeface="Arial" pitchFamily="34" charset="0"/>
                  <a:buChar char="•"/>
                </a:pPr>
                <a:endParaRPr lang="en-US" baseline="0" dirty="0"/>
              </a:p>
              <a:p>
                <a:pPr marL="171450" indent="-171450">
                  <a:buFont typeface="Arial" pitchFamily="34" charset="0"/>
                  <a:buChar char="•"/>
                </a:pPr>
                <a:endParaRPr lang="en-US" baseline="0" dirty="0"/>
              </a:p>
              <a:p>
                <a:pPr marL="285750" indent="-285750">
                  <a:buFont typeface="Arial" pitchFamily="34" charset="0"/>
                  <a:buChar char="•"/>
                </a:pPr>
                <a:r>
                  <a:rPr lang="sr-Latn-RS" sz="2400" dirty="0"/>
                  <a:t>Problem: procena greške modela je previše optimistična</a:t>
                </a:r>
              </a:p>
              <a:p>
                <a:pPr marL="742950" lvl="1" indent="-285750">
                  <a:buFont typeface="Arial" pitchFamily="34" charset="0"/>
                  <a:buChar char="•"/>
                </a:pPr>
                <a:r>
                  <a:rPr lang="sr-Latn-RS" sz="2000" dirty="0"/>
                  <a:t>Slično kao kada smo estimirali </a:t>
                </a:r>
                <a:r>
                  <a:rPr lang="el-GR" sz="2000" dirty="0"/>
                  <a:t>θ</a:t>
                </a:r>
                <a:r>
                  <a:rPr lang="sr-Latn-RS" sz="2000" dirty="0"/>
                  <a:t> na </a:t>
                </a:r>
                <a:r>
                  <a:rPr lang="sr-Latn-RS" sz="2000" b="1" dirty="0"/>
                  <a:t>trening</a:t>
                </a:r>
                <a:r>
                  <a:rPr lang="sr-Latn-RS" sz="2000" dirty="0"/>
                  <a:t> podacima, a grešku modela takođe procenjivani na </a:t>
                </a:r>
                <a:r>
                  <a:rPr lang="sr-Latn-RS" sz="2000" b="1" dirty="0"/>
                  <a:t>trening </a:t>
                </a:r>
                <a:r>
                  <a:rPr lang="sr-Latn-RS" sz="2000" dirty="0"/>
                  <a:t>podacima </a:t>
                </a:r>
              </a:p>
              <a:p>
                <a:pPr marL="742950" lvl="1" indent="-285750">
                  <a:buFont typeface="Arial" pitchFamily="34" charset="0"/>
                  <a:buChar char="•"/>
                </a:pPr>
                <a14:m>
                  <m:oMath xmlns:m="http://schemas.openxmlformats.org/officeDocument/2006/math">
                    <m:sSup>
                      <m:sSupPr>
                        <m:ctrlPr>
                          <a:rPr lang="sr-Latn-RS" sz="2000" i="1">
                            <a:latin typeface="Cambria Math" panose="02040503050406030204" pitchFamily="18" charset="0"/>
                          </a:rPr>
                        </m:ctrlPr>
                      </m:sSupPr>
                      <m:e>
                        <m:r>
                          <a:rPr lang="sr-Latn-RS" sz="2000" i="1">
                            <a:latin typeface="Cambria Math"/>
                            <a:ea typeface="Cambria Math"/>
                          </a:rPr>
                          <m:t>𝜆</m:t>
                        </m:r>
                      </m:e>
                      <m:sup>
                        <m:r>
                          <a:rPr lang="sr-Latn-RS" sz="2000" i="1">
                            <a:latin typeface="Cambria Math"/>
                          </a:rPr>
                          <m:t>∗</m:t>
                        </m:r>
                      </m:sup>
                    </m:sSup>
                  </m:oMath>
                </a14:m>
                <a:r>
                  <a:rPr lang="sr-Latn-RS" sz="2000" dirty="0">
                    <a:latin typeface="Cambria Math"/>
                    <a:cs typeface="Calibri"/>
                  </a:rPr>
                  <a:t> </a:t>
                </a:r>
                <a:r>
                  <a:rPr lang="sr-Latn-RS" sz="2000" dirty="0">
                    <a:cs typeface="Calibri"/>
                  </a:rPr>
                  <a:t>je optimizovano na test podacima (naš model je odabran specijalno tako da odgovara ovim test podacima što imamo): </a:t>
                </a:r>
                <a14:m>
                  <m:oMath xmlns:m="http://schemas.openxmlformats.org/officeDocument/2006/math">
                    <m:sSub>
                      <m:sSubPr>
                        <m:ctrlPr>
                          <a:rPr lang="sr-Latn-RS" sz="2000" i="1">
                            <a:latin typeface="Cambria Math" panose="02040503050406030204" pitchFamily="18" charset="0"/>
                            <a:cs typeface="Calibri"/>
                          </a:rPr>
                        </m:ctrlPr>
                      </m:sSubPr>
                      <m:e>
                        <m:acc>
                          <m:accPr>
                            <m:chr m:val="̂"/>
                            <m:ctrlPr>
                              <a:rPr lang="sr-Latn-RS" sz="2000" i="1">
                                <a:latin typeface="Cambria Math" panose="02040503050406030204" pitchFamily="18" charset="0"/>
                                <a:cs typeface="Calibri"/>
                              </a:rPr>
                            </m:ctrlPr>
                          </m:accPr>
                          <m:e>
                            <m:r>
                              <a:rPr lang="sr-Latn-RS" sz="2000" i="1">
                                <a:latin typeface="Cambria Math"/>
                                <a:ea typeface="Cambria Math"/>
                                <a:cs typeface="Calibri"/>
                              </a:rPr>
                              <m:t>𝜃</m:t>
                            </m:r>
                          </m:e>
                        </m:acc>
                      </m:e>
                      <m:sub>
                        <m:sSup>
                          <m:sSupPr>
                            <m:ctrlPr>
                              <a:rPr lang="sr-Latn-RS" sz="2000" i="1">
                                <a:latin typeface="Cambria Math" panose="02040503050406030204" pitchFamily="18" charset="0"/>
                                <a:ea typeface="Cambria Math"/>
                                <a:cs typeface="Calibri"/>
                              </a:rPr>
                            </m:ctrlPr>
                          </m:sSupPr>
                          <m:e>
                            <m:r>
                              <a:rPr lang="sr-Latn-RS" sz="2000" i="1">
                                <a:latin typeface="Cambria Math"/>
                                <a:ea typeface="Cambria Math"/>
                                <a:cs typeface="Calibri"/>
                              </a:rPr>
                              <m:t>𝜆</m:t>
                            </m:r>
                          </m:e>
                          <m:sup>
                            <m:r>
                              <a:rPr lang="sr-Latn-RS" sz="2000" i="1">
                                <a:latin typeface="Cambria Math"/>
                                <a:ea typeface="Cambria Math"/>
                                <a:cs typeface="Calibri"/>
                              </a:rPr>
                              <m:t>∗</m:t>
                            </m:r>
                          </m:sup>
                        </m:sSup>
                      </m:sub>
                    </m:sSub>
                  </m:oMath>
                </a14:m>
                <a:r>
                  <a:rPr lang="sr-Latn-RS" sz="2000" dirty="0"/>
                  <a:t> će na novim podacima imati lošije performanse nego što smo mi procenili</a:t>
                </a:r>
              </a:p>
              <a:p>
                <a:pPr marL="171450" indent="-171450">
                  <a:buFont typeface="Arial" pitchFamily="34" charset="0"/>
                  <a:buChar char="•"/>
                </a:pPr>
                <a:endParaRPr lang="sr-Latn-RS" baseline="0" dirty="0"/>
              </a:p>
              <a:p>
                <a:pPr marL="171450" indent="-171450">
                  <a:buFont typeface="Arial" pitchFamily="34" charset="0"/>
                  <a:buChar char="•"/>
                </a:pPr>
                <a:endParaRPr lang="sr-Latn-RS" baseline="0" dirty="0"/>
              </a:p>
              <a:p>
                <a:endParaRPr lang="en-US" dirty="0"/>
              </a:p>
            </p:txBody>
          </p:sp>
        </mc:Choice>
        <mc:Fallback>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a:t>Naglasiti da je lambda jo</a:t>
                </a:r>
                <a:r>
                  <a:rPr lang="sr-Latn-RS" baseline="0" dirty="0"/>
                  <a:t>š jedan parametar modela – ne smemo ga optimizovati na trening skupu</a:t>
                </a:r>
                <a:endParaRPr lang="en-US" baseline="0" dirty="0"/>
              </a:p>
              <a:p>
                <a:pPr marL="171450" indent="-171450">
                  <a:buFont typeface="Arial" pitchFamily="34" charset="0"/>
                  <a:buChar char="•"/>
                </a:pPr>
                <a:endParaRPr lang="en-US" baseline="0" dirty="0"/>
              </a:p>
              <a:p>
                <a:pPr marL="171450" indent="-171450">
                  <a:buFont typeface="Arial" pitchFamily="34" charset="0"/>
                  <a:buChar char="•"/>
                </a:pPr>
                <a:endParaRPr lang="en-US" baseline="0" dirty="0"/>
              </a:p>
              <a:p>
                <a:pPr marL="285750" indent="-285750">
                  <a:buFont typeface="Arial" pitchFamily="34" charset="0"/>
                  <a:buChar char="•"/>
                </a:pPr>
                <a:r>
                  <a:rPr lang="sr-Latn-RS" sz="2400" dirty="0"/>
                  <a:t>Problem: procena greške modela je previše optimistična</a:t>
                </a:r>
              </a:p>
              <a:p>
                <a:pPr marL="742950" lvl="1" indent="-285750">
                  <a:buFont typeface="Arial" pitchFamily="34" charset="0"/>
                  <a:buChar char="•"/>
                </a:pPr>
                <a:r>
                  <a:rPr lang="sr-Latn-RS" sz="2000" dirty="0"/>
                  <a:t>Slično kao kada smo estimirali </a:t>
                </a:r>
                <a:r>
                  <a:rPr lang="el-GR" sz="2000" dirty="0"/>
                  <a:t>θ</a:t>
                </a:r>
                <a:r>
                  <a:rPr lang="sr-Latn-RS" sz="2000" dirty="0"/>
                  <a:t> na </a:t>
                </a:r>
                <a:r>
                  <a:rPr lang="sr-Latn-RS" sz="2000" b="1" dirty="0"/>
                  <a:t>trening</a:t>
                </a:r>
                <a:r>
                  <a:rPr lang="sr-Latn-RS" sz="2000" dirty="0"/>
                  <a:t> podacima, a grešku modela takođe procenjivani na </a:t>
                </a:r>
                <a:r>
                  <a:rPr lang="sr-Latn-RS" sz="2000" b="1" dirty="0"/>
                  <a:t>trening </a:t>
                </a:r>
                <a:r>
                  <a:rPr lang="sr-Latn-RS" sz="2000" dirty="0"/>
                  <a:t>podacima </a:t>
                </a:r>
              </a:p>
              <a:p>
                <a:pPr marL="742950" lvl="1" indent="-285750">
                  <a:buFont typeface="Arial" pitchFamily="34" charset="0"/>
                  <a:buChar char="•"/>
                </a:pPr>
                <a:r>
                  <a:rPr lang="sr-Latn-RS" sz="2000" i="0">
                    <a:latin typeface="Cambria Math"/>
                    <a:ea typeface="Cambria Math"/>
                  </a:rPr>
                  <a:t>𝜆</a:t>
                </a:r>
                <a:r>
                  <a:rPr lang="sr-Latn-RS" sz="2000" i="0">
                    <a:latin typeface="Cambria Math" panose="02040503050406030204" pitchFamily="18" charset="0"/>
                    <a:ea typeface="Cambria Math"/>
                  </a:rPr>
                  <a:t>^</a:t>
                </a:r>
                <a:r>
                  <a:rPr lang="sr-Latn-RS" sz="2000" i="0">
                    <a:latin typeface="Cambria Math"/>
                  </a:rPr>
                  <a:t>∗</a:t>
                </a:r>
                <a:r>
                  <a:rPr lang="sr-Latn-RS" sz="2000" dirty="0">
                    <a:latin typeface="Cambria Math"/>
                    <a:cs typeface="Calibri"/>
                  </a:rPr>
                  <a:t> </a:t>
                </a:r>
                <a:r>
                  <a:rPr lang="sr-Latn-RS" sz="2000" dirty="0">
                    <a:cs typeface="Calibri"/>
                  </a:rPr>
                  <a:t>je optimizovano na test podacima (naš model je odabran specijalno tako da odgovara ovim test podacima što imamo): </a:t>
                </a:r>
                <a:r>
                  <a:rPr lang="sr-Latn-RS" sz="2000" i="0">
                    <a:latin typeface="Cambria Math"/>
                    <a:ea typeface="Cambria Math"/>
                    <a:cs typeface="Calibri"/>
                  </a:rPr>
                  <a:t>𝜃</a:t>
                </a:r>
                <a:r>
                  <a:rPr lang="sr-Latn-RS" sz="2000" i="0">
                    <a:latin typeface="Cambria Math" panose="02040503050406030204" pitchFamily="18" charset="0"/>
                    <a:ea typeface="Cambria Math"/>
                    <a:cs typeface="Calibri"/>
                  </a:rPr>
                  <a:t> ̂_(</a:t>
                </a:r>
                <a:r>
                  <a:rPr lang="sr-Latn-RS" sz="2000" i="0">
                    <a:latin typeface="Cambria Math"/>
                    <a:ea typeface="Cambria Math"/>
                    <a:cs typeface="Calibri"/>
                  </a:rPr>
                  <a:t>𝜆</a:t>
                </a:r>
                <a:r>
                  <a:rPr lang="sr-Latn-RS" sz="2000" i="0">
                    <a:latin typeface="Cambria Math" panose="02040503050406030204" pitchFamily="18" charset="0"/>
                    <a:ea typeface="Cambria Math"/>
                    <a:cs typeface="Calibri"/>
                  </a:rPr>
                  <a:t>^</a:t>
                </a:r>
                <a:r>
                  <a:rPr lang="sr-Latn-RS" sz="2000" i="0">
                    <a:latin typeface="Cambria Math"/>
                    <a:ea typeface="Cambria Math"/>
                    <a:cs typeface="Calibri"/>
                  </a:rPr>
                  <a:t>∗</a:t>
                </a:r>
                <a:r>
                  <a:rPr lang="sr-Latn-RS" sz="2000" i="0">
                    <a:latin typeface="Cambria Math" panose="02040503050406030204" pitchFamily="18" charset="0"/>
                    <a:ea typeface="Cambria Math"/>
                    <a:cs typeface="Calibri"/>
                  </a:rPr>
                  <a:t> )</a:t>
                </a:r>
                <a:r>
                  <a:rPr lang="sr-Latn-RS" sz="2000" dirty="0"/>
                  <a:t> će na novim podacima imati lošije performanse nego što smo mi procenili</a:t>
                </a:r>
              </a:p>
              <a:p>
                <a:pPr marL="171450" indent="-171450">
                  <a:buFont typeface="Arial" pitchFamily="34" charset="0"/>
                  <a:buChar char="•"/>
                </a:pPr>
                <a:endParaRPr lang="sr-Latn-RS" baseline="0" dirty="0"/>
              </a:p>
              <a:p>
                <a:pPr marL="171450" indent="-171450">
                  <a:buFont typeface="Arial" pitchFamily="34" charset="0"/>
                  <a:buChar char="•"/>
                </a:pPr>
                <a:endParaRPr lang="sr-Latn-RS" baseline="0" dirty="0"/>
              </a:p>
              <a:p>
                <a:endParaRPr lang="en-US" dirty="0"/>
              </a:p>
            </p:txBody>
          </p:sp>
        </mc:Fallback>
      </mc:AlternateContent>
      <p:sp>
        <p:nvSpPr>
          <p:cNvPr id="4" name="Slide Number Placeholder 3"/>
          <p:cNvSpPr>
            <a:spLocks noGrp="1"/>
          </p:cNvSpPr>
          <p:nvPr>
            <p:ph type="sldNum" sz="quarter" idx="5"/>
          </p:nvPr>
        </p:nvSpPr>
        <p:spPr/>
        <p:txBody>
          <a:bodyPr/>
          <a:lstStyle/>
          <a:p>
            <a:fld id="{C75B7176-418D-4A0C-93BF-3175D60583F7}" type="slidenum">
              <a:rPr lang="en-US" smtClean="0"/>
              <a:t>37</a:t>
            </a:fld>
            <a:endParaRPr lang="en-US"/>
          </a:p>
        </p:txBody>
      </p:sp>
    </p:spTree>
    <p:extLst>
      <p:ext uri="{BB962C8B-B14F-4D97-AF65-F5344CB8AC3E}">
        <p14:creationId xmlns:p14="http://schemas.microsoft.com/office/powerpoint/2010/main" val="1494645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err="1"/>
              <a:t>Recimo</a:t>
            </a:r>
            <a:r>
              <a:rPr lang="en-US" dirty="0"/>
              <a:t> da </a:t>
            </a:r>
            <a:r>
              <a:rPr lang="en-US" dirty="0" err="1"/>
              <a:t>imamo</a:t>
            </a:r>
            <a:r>
              <a:rPr lang="en-US" dirty="0"/>
              <a:t> </a:t>
            </a:r>
            <a:r>
              <a:rPr lang="en-US" dirty="0" err="1"/>
              <a:t>ovakav</a:t>
            </a:r>
            <a:r>
              <a:rPr lang="en-US" dirty="0"/>
              <a:t> </a:t>
            </a:r>
            <a:r>
              <a:rPr lang="en-US" dirty="0" err="1"/>
              <a:t>skup</a:t>
            </a:r>
            <a:r>
              <a:rPr lang="en-US" dirty="0"/>
              <a:t> </a:t>
            </a:r>
            <a:r>
              <a:rPr lang="en-US" dirty="0" err="1"/>
              <a:t>podataka</a:t>
            </a:r>
            <a:endParaRPr lang="en-US" dirty="0"/>
          </a:p>
          <a:p>
            <a:pPr marL="171450" indent="-171450">
              <a:buFont typeface="Arial" pitchFamily="34" charset="0"/>
              <a:buChar char="•"/>
            </a:pPr>
            <a:r>
              <a:rPr lang="sr-Latn-RS" dirty="0"/>
              <a:t>Za svaku zemlju imamo 50-tak obeleja i imamo ogroman skup zemalja</a:t>
            </a:r>
          </a:p>
          <a:p>
            <a:pPr marL="171450" indent="-171450">
              <a:buFont typeface="Arial" pitchFamily="34" charset="0"/>
              <a:buChar char="•"/>
            </a:pPr>
            <a:r>
              <a:rPr lang="en-US" dirty="0" err="1"/>
              <a:t>Dakle</a:t>
            </a:r>
            <a:r>
              <a:rPr lang="en-US" dirty="0"/>
              <a:t>, </a:t>
            </a:r>
            <a:r>
              <a:rPr lang="en-US" dirty="0" err="1"/>
              <a:t>imamo</a:t>
            </a:r>
            <a:r>
              <a:rPr lang="en-US" dirty="0"/>
              <a:t> </a:t>
            </a:r>
            <a:r>
              <a:rPr lang="en-US" dirty="0" err="1"/>
              <a:t>ogromnu</a:t>
            </a:r>
            <a:r>
              <a:rPr lang="en-US" dirty="0"/>
              <a:t> </a:t>
            </a:r>
            <a:r>
              <a:rPr lang="en-US" dirty="0" err="1"/>
              <a:t>tabelu</a:t>
            </a:r>
            <a:r>
              <a:rPr lang="en-US" dirty="0"/>
              <a:t> </a:t>
            </a:r>
            <a:r>
              <a:rPr lang="en-US" dirty="0" err="1"/>
              <a:t>podataka</a:t>
            </a:r>
            <a:r>
              <a:rPr lang="en-US" dirty="0"/>
              <a:t>. </a:t>
            </a:r>
            <a:r>
              <a:rPr lang="sr-Latn-RS" dirty="0"/>
              <a:t>Da li ima nešto što možemo da uradimo da bolje razumemo ove podatke</a:t>
            </a:r>
            <a:r>
              <a:rPr lang="en-US" dirty="0"/>
              <a:t>? </a:t>
            </a:r>
            <a:r>
              <a:rPr lang="en-US" dirty="0" err="1"/>
              <a:t>Kako</a:t>
            </a:r>
            <a:r>
              <a:rPr lang="en-US" dirty="0"/>
              <a:t> da </a:t>
            </a:r>
            <a:r>
              <a:rPr lang="en-US" dirty="0" err="1"/>
              <a:t>vizualizujemo</a:t>
            </a:r>
            <a:r>
              <a:rPr lang="en-US" baseline="0" dirty="0"/>
              <a:t> </a:t>
            </a:r>
            <a:r>
              <a:rPr lang="en-US" baseline="0" dirty="0" err="1"/>
              <a:t>ove</a:t>
            </a:r>
            <a:r>
              <a:rPr lang="en-US" baseline="0" dirty="0"/>
              <a:t> </a:t>
            </a:r>
            <a:r>
              <a:rPr lang="en-US" baseline="0" dirty="0" err="1"/>
              <a:t>podatke</a:t>
            </a:r>
            <a:r>
              <a:rPr lang="en-US" baseline="0" dirty="0"/>
              <a:t> </a:t>
            </a:r>
            <a:r>
              <a:rPr lang="en-US" baseline="0" dirty="0" err="1"/>
              <a:t>ako</a:t>
            </a:r>
            <a:r>
              <a:rPr lang="en-US" baseline="0" dirty="0"/>
              <a:t> </a:t>
            </a:r>
            <a:r>
              <a:rPr lang="en-US" baseline="0" dirty="0" err="1"/>
              <a:t>su</a:t>
            </a:r>
            <a:r>
              <a:rPr lang="en-US" baseline="0" dirty="0"/>
              <a:t> u 50 </a:t>
            </a:r>
            <a:r>
              <a:rPr lang="en-US" baseline="0" dirty="0" err="1"/>
              <a:t>dimenzija</a:t>
            </a:r>
            <a:r>
              <a:rPr lang="en-US" baseline="0" dirty="0"/>
              <a:t>?</a:t>
            </a:r>
          </a:p>
          <a:p>
            <a:pPr marL="171450" indent="-171450">
              <a:buFont typeface="Arial" pitchFamily="34" charset="0"/>
              <a:buChar char="•"/>
            </a:pPr>
            <a:r>
              <a:rPr lang="en-US" baseline="0" dirty="0"/>
              <a:t>Pomo</a:t>
            </a:r>
            <a:r>
              <a:rPr lang="sr-Latn-RS" baseline="0" dirty="0"/>
              <a:t>ću redukcije dimenzionalnosti možemo da reprezentaciju svake zemlje sa 50-dimenzionog vektora pretvorimo u 2D vektor</a:t>
            </a:r>
          </a:p>
          <a:p>
            <a:pPr marL="628650" lvl="1" indent="-171450">
              <a:buFont typeface="Arial" pitchFamily="34" charset="0"/>
              <a:buChar char="•"/>
            </a:pPr>
            <a:r>
              <a:rPr lang="sr-Latn-RS" baseline="0" dirty="0"/>
              <a:t>Ako bismo to uspeli – da imamo 2 broja koja sumarizuju naših 50 obeležja na neki način – možemo nacrtati naše podatke na 2D grafiku i pokušati da ih razumemo</a:t>
            </a:r>
          </a:p>
          <a:p>
            <a:pPr marL="628650" lvl="1" indent="-171450">
              <a:buFont typeface="Arial" pitchFamily="34" charset="0"/>
              <a:buChar char="•"/>
            </a:pPr>
            <a:r>
              <a:rPr lang="sr-Latn-RS" baseline="0" dirty="0"/>
              <a:t>Ako pogledamo rezultate redukcije dimenzionalnosti, oni obično ne rezultuju obeležjima koja imaju neko fizičko značenje </a:t>
            </a:r>
          </a:p>
          <a:p>
            <a:pPr marL="628650" lvl="1" indent="-171450">
              <a:buFont typeface="Arial" pitchFamily="34" charset="0"/>
              <a:buChar char="•"/>
            </a:pPr>
            <a:r>
              <a:rPr lang="sr-Latn-RS" baseline="0" dirty="0"/>
              <a:t>Često je na nama da grubo procenimo šta ova nova obeležja znače</a:t>
            </a:r>
          </a:p>
          <a:p>
            <a:pPr marL="628650" lvl="1" indent="-171450">
              <a:buFont typeface="Arial" pitchFamily="34" charset="0"/>
              <a:buChar char="•"/>
            </a:pPr>
            <a:endParaRPr lang="en-US" baseline="0" dirty="0"/>
          </a:p>
          <a:p>
            <a:pPr marL="171450" lvl="0" indent="-171450">
              <a:buFont typeface="Arial" pitchFamily="34" charset="0"/>
              <a:buChar char="•"/>
            </a:pPr>
            <a:r>
              <a:rPr lang="en-US" baseline="0" dirty="0"/>
              <a:t>TODO: </a:t>
            </a:r>
            <a:r>
              <a:rPr lang="en-US" baseline="0" dirty="0" err="1"/>
              <a:t>volela</a:t>
            </a:r>
            <a:r>
              <a:rPr lang="en-US" baseline="0" dirty="0"/>
              <a:t> </a:t>
            </a:r>
            <a:r>
              <a:rPr lang="en-US" baseline="0" dirty="0" err="1"/>
              <a:t>bih</a:t>
            </a:r>
            <a:r>
              <a:rPr lang="en-US" baseline="0" dirty="0"/>
              <a:t> </a:t>
            </a:r>
            <a:r>
              <a:rPr lang="en-US" baseline="0" dirty="0" err="1"/>
              <a:t>lep</a:t>
            </a:r>
            <a:r>
              <a:rPr lang="sr-Latn-RS" baseline="0" dirty="0"/>
              <a:t>ši primer, potencijalno http://setosa.io/ev/principal-component-analysis/ </a:t>
            </a:r>
          </a:p>
        </p:txBody>
      </p:sp>
      <p:sp>
        <p:nvSpPr>
          <p:cNvPr id="4" name="Slide Number Placeholder 3"/>
          <p:cNvSpPr>
            <a:spLocks noGrp="1"/>
          </p:cNvSpPr>
          <p:nvPr>
            <p:ph type="sldNum" sz="quarter" idx="10"/>
          </p:nvPr>
        </p:nvSpPr>
        <p:spPr/>
        <p:txBody>
          <a:bodyPr/>
          <a:lstStyle/>
          <a:p>
            <a:fld id="{C75B7176-418D-4A0C-93BF-3175D60583F7}" type="slidenum">
              <a:rPr lang="en-US" smtClean="0"/>
              <a:t>39</a:t>
            </a:fld>
            <a:endParaRPr lang="en-US"/>
          </a:p>
        </p:txBody>
      </p:sp>
    </p:spTree>
    <p:extLst>
      <p:ext uri="{BB962C8B-B14F-4D97-AF65-F5344CB8AC3E}">
        <p14:creationId xmlns:p14="http://schemas.microsoft.com/office/powerpoint/2010/main" val="2120203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itchFamily="34" charset="0"/>
              <a:buChar char="•"/>
            </a:pPr>
            <a:r>
              <a:rPr lang="sr-Latn-RS" baseline="0" dirty="0"/>
              <a:t>Ali, recimo da smo iscrtali ovakav grafik. Ono što možemo pronaći je sledeće:</a:t>
            </a:r>
          </a:p>
          <a:p>
            <a:pPr marL="628650" lvl="1" indent="-171450">
              <a:buFont typeface="Arial" pitchFamily="34" charset="0"/>
              <a:buChar char="•"/>
            </a:pPr>
            <a:r>
              <a:rPr lang="sr-Latn-RS" baseline="0" dirty="0"/>
              <a:t>Na grafiku je svaka zemlja reprezentovana tačkom u 2D prostoru</a:t>
            </a:r>
          </a:p>
          <a:p>
            <a:pPr marL="628650" lvl="1" indent="-171450">
              <a:buFont typeface="Arial" pitchFamily="34" charset="0"/>
              <a:buChar char="•"/>
            </a:pPr>
            <a:r>
              <a:rPr lang="sr-Latn-RS" baseline="0" dirty="0"/>
              <a:t>I možemo recimo pronaći da z1 osa grubo odgovara veličini zemlje</a:t>
            </a:r>
            <a:r>
              <a:rPr lang="en-US" baseline="0" dirty="0"/>
              <a:t>/</a:t>
            </a:r>
            <a:r>
              <a:rPr lang="en-US" baseline="0" dirty="0" err="1"/>
              <a:t>ekonomskom</a:t>
            </a:r>
            <a:r>
              <a:rPr lang="en-US" baseline="0" dirty="0"/>
              <a:t> </a:t>
            </a:r>
            <a:r>
              <a:rPr lang="en-US" baseline="0" dirty="0" err="1"/>
              <a:t>aktivno</a:t>
            </a:r>
            <a:r>
              <a:rPr lang="sr-Latn-RS" baseline="0" dirty="0"/>
              <a:t>šću cele zemlje (GDP, ekonomskom snagom), a da z2 osa grubo odgovara GDP per capita (dobrobit po jednoj osobi zemlje)</a:t>
            </a:r>
            <a:r>
              <a:rPr lang="en-US" baseline="0" dirty="0"/>
              <a:t>/</a:t>
            </a:r>
            <a:r>
              <a:rPr lang="en-US" baseline="0" dirty="0" err="1"/>
              <a:t>ekonomskoj</a:t>
            </a:r>
            <a:r>
              <a:rPr lang="en-US" baseline="0" dirty="0"/>
              <a:t> </a:t>
            </a:r>
            <a:r>
              <a:rPr lang="en-US" baseline="0" dirty="0" err="1"/>
              <a:t>aktivnosti</a:t>
            </a:r>
            <a:r>
              <a:rPr lang="en-US" baseline="0" dirty="0"/>
              <a:t> </a:t>
            </a:r>
            <a:r>
              <a:rPr lang="en-US" baseline="0" dirty="0" err="1"/>
              <a:t>po</a:t>
            </a:r>
            <a:r>
              <a:rPr lang="en-US" baseline="0" dirty="0"/>
              <a:t> </a:t>
            </a:r>
            <a:r>
              <a:rPr lang="en-US" baseline="0" dirty="0" err="1"/>
              <a:t>jednoj</a:t>
            </a:r>
            <a:r>
              <a:rPr lang="en-US" baseline="0" dirty="0"/>
              <a:t> </a:t>
            </a:r>
            <a:r>
              <a:rPr lang="en-US" baseline="0" dirty="0" err="1"/>
              <a:t>osobi</a:t>
            </a:r>
            <a:endParaRPr lang="en-US" baseline="0" dirty="0"/>
          </a:p>
          <a:p>
            <a:pPr marL="628650" lvl="1" indent="-171450">
              <a:buFont typeface="Arial" pitchFamily="34" charset="0"/>
              <a:buChar char="•"/>
            </a:pPr>
            <a:r>
              <a:rPr lang="en-US" baseline="0" dirty="0" err="1"/>
              <a:t>Recimo</a:t>
            </a:r>
            <a:r>
              <a:rPr lang="en-US" baseline="0" dirty="0"/>
              <a:t> da </a:t>
            </a:r>
            <a:r>
              <a:rPr lang="en-US" baseline="0" dirty="0" err="1"/>
              <a:t>smo</a:t>
            </a:r>
            <a:r>
              <a:rPr lang="en-US" baseline="0" dirty="0"/>
              <a:t> od 50 </a:t>
            </a:r>
            <a:r>
              <a:rPr lang="en-US" baseline="0" dirty="0" err="1"/>
              <a:t>obele</a:t>
            </a:r>
            <a:r>
              <a:rPr lang="sr-Latn-RS" baseline="0" dirty="0"/>
              <a:t>ž</a:t>
            </a:r>
            <a:r>
              <a:rPr lang="en-US" baseline="0" dirty="0" err="1"/>
              <a:t>ja</a:t>
            </a:r>
            <a:r>
              <a:rPr lang="en-US" baseline="0" dirty="0"/>
              <a:t> </a:t>
            </a:r>
            <a:r>
              <a:rPr lang="en-US" baseline="0" dirty="0" err="1"/>
              <a:t>videli</a:t>
            </a:r>
            <a:r>
              <a:rPr lang="en-US" baseline="0" dirty="0"/>
              <a:t> da </a:t>
            </a:r>
            <a:r>
              <a:rPr lang="en-US" baseline="0" dirty="0" err="1"/>
              <a:t>su</a:t>
            </a:r>
            <a:r>
              <a:rPr lang="en-US" baseline="0" dirty="0"/>
              <a:t> ova </a:t>
            </a:r>
            <a:r>
              <a:rPr lang="en-US" baseline="0" dirty="0" err="1"/>
              <a:t>dva</a:t>
            </a:r>
            <a:r>
              <a:rPr lang="sr-Latn-RS" baseline="0" dirty="0"/>
              <a:t> glavni izvor varijabilnosti (da najjezgrovitije obuhvataju razlike među zemljama)</a:t>
            </a:r>
          </a:p>
          <a:p>
            <a:pPr marL="628650" lvl="1" indent="-171450">
              <a:buFont typeface="Arial" pitchFamily="34" charset="0"/>
              <a:buChar char="•"/>
            </a:pPr>
            <a:endParaRPr lang="sr-Latn-RS" baseline="0" dirty="0"/>
          </a:p>
          <a:p>
            <a:pPr marL="628650" lvl="1" indent="-171450">
              <a:buFont typeface="Arial" pitchFamily="34" charset="0"/>
              <a:buChar char="•"/>
            </a:pPr>
            <a:r>
              <a:rPr lang="sr-Latn-RS" baseline="0" dirty="0"/>
              <a:t>USA: velik globalni GDP i velik GDP po osobi</a:t>
            </a:r>
          </a:p>
          <a:p>
            <a:pPr marL="628650" lvl="1" indent="-171450">
              <a:buFont typeface="Arial" pitchFamily="34" charset="0"/>
              <a:buChar char="•"/>
            </a:pPr>
            <a:r>
              <a:rPr lang="sr-Latn-RS" baseline="0" dirty="0"/>
              <a:t>Singapur: veliki GDP po osobi, isti kao USA, ali, pošto se radi o značajno manjoj zemlji, celokupna ekonomska veličina Singapura je manja od USA</a:t>
            </a:r>
          </a:p>
          <a:p>
            <a:pPr marL="628650" lvl="1" indent="-171450">
              <a:buFont typeface="Arial" pitchFamily="34" charset="0"/>
              <a:buChar char="•"/>
            </a:pPr>
            <a:r>
              <a:rPr lang="sr-Latn-RS" baseline="0" dirty="0"/>
              <a:t>U donjem levom uglu grafika imamo zemlje gde stanovnici imaju manje životno očekivanje, lošije zdravstvo</a:t>
            </a:r>
          </a:p>
          <a:p>
            <a:pPr marL="628650" lvl="1" indent="-171450">
              <a:buFont typeface="Arial" pitchFamily="34" charset="0"/>
              <a:buChar char="•"/>
            </a:pPr>
            <a:r>
              <a:rPr lang="sr-Latn-RS" baseline="0" dirty="0"/>
              <a:t>U donjem desnom uglu: zemlja koja ima veliku količinu ekonomske aktivnosti, ali njeni stanovnici nemaju baš veliki standard</a:t>
            </a:r>
          </a:p>
          <a:p>
            <a:pPr marL="628650" lvl="1" indent="-171450">
              <a:buFont typeface="Arial" pitchFamily="34" charset="0"/>
              <a:buChar char="•"/>
            </a:pPr>
            <a:endParaRPr lang="sr-Latn-RS" baseline="0" dirty="0"/>
          </a:p>
          <a:p>
            <a:pPr marL="628650" lvl="1" indent="-171450">
              <a:buFont typeface="Arial" pitchFamily="34" charset="0"/>
              <a:buChar char="•"/>
            </a:pPr>
            <a:r>
              <a:rPr lang="sr-Latn-RS" baseline="0" dirty="0"/>
              <a:t>Na ovaj način možemo sagledati koje zemlje su bliske jedna drugoj, koje klasteruju zajedno</a:t>
            </a:r>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TODO: </a:t>
            </a:r>
            <a:r>
              <a:rPr lang="en-US" baseline="0" dirty="0" err="1"/>
              <a:t>volela</a:t>
            </a:r>
            <a:r>
              <a:rPr lang="en-US" baseline="0" dirty="0"/>
              <a:t> </a:t>
            </a:r>
            <a:r>
              <a:rPr lang="en-US" baseline="0" dirty="0" err="1"/>
              <a:t>bih</a:t>
            </a:r>
            <a:r>
              <a:rPr lang="en-US" baseline="0" dirty="0"/>
              <a:t> </a:t>
            </a:r>
            <a:r>
              <a:rPr lang="en-US" baseline="0" dirty="0" err="1"/>
              <a:t>lep</a:t>
            </a:r>
            <a:r>
              <a:rPr lang="sr-Latn-RS" baseline="0" dirty="0"/>
              <a:t>ši primer</a:t>
            </a:r>
            <a:endParaRPr lang="en-US" dirty="0"/>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err="1"/>
              <a:t>Potencijalni</a:t>
            </a:r>
            <a:r>
              <a:rPr lang="en-US" dirty="0"/>
              <a:t> </a:t>
            </a:r>
            <a:r>
              <a:rPr lang="en-US" dirty="0" err="1"/>
              <a:t>podaci</a:t>
            </a:r>
            <a:r>
              <a:rPr lang="en-US" dirty="0"/>
              <a:t>:</a:t>
            </a:r>
            <a:r>
              <a:rPr lang="en-US" baseline="0" dirty="0"/>
              <a:t> </a:t>
            </a:r>
            <a:r>
              <a:rPr lang="en-US" dirty="0">
                <a:hlinkClick r:id="rId3"/>
              </a:rPr>
              <a:t>https://www.kaggle.com/worldbank/world-development-indicators</a:t>
            </a:r>
            <a:r>
              <a:rPr lang="sr-Latn-RS" dirty="0"/>
              <a:t> </a:t>
            </a:r>
            <a:endParaRPr lang="en-US" dirty="0"/>
          </a:p>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40</a:t>
            </a:fld>
            <a:endParaRPr lang="en-US"/>
          </a:p>
        </p:txBody>
      </p:sp>
    </p:spTree>
    <p:extLst>
      <p:ext uri="{BB962C8B-B14F-4D97-AF65-F5344CB8AC3E}">
        <p14:creationId xmlns:p14="http://schemas.microsoft.com/office/powerpoint/2010/main" val="3055953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2" indent="-171450">
              <a:buFont typeface="Arial" panose="020B0604020202020204" pitchFamily="34" charset="0"/>
              <a:buChar char="•"/>
            </a:pPr>
            <a:r>
              <a:rPr lang="sr-Latn-RS" dirty="0"/>
              <a:t>Zajedno sa Isakom Njutnom, Lajbnic je otac modernog računa (</a:t>
            </a:r>
            <a:r>
              <a:rPr lang="sr-Latn-RS" dirty="0" err="1"/>
              <a:t>caluculus</a:t>
            </a:r>
            <a:r>
              <a:rPr lang="sr-Latn-RS" dirty="0"/>
              <a:t>) </a:t>
            </a:r>
          </a:p>
          <a:p>
            <a:pPr marL="171450" lvl="2" indent="-171450">
              <a:buFont typeface="Arial" panose="020B0604020202020204" pitchFamily="34" charset="0"/>
              <a:buChar char="•"/>
            </a:pPr>
            <a:r>
              <a:rPr lang="sr-Latn-RS" dirty="0"/>
              <a:t>Njutn je prvi razvio račun za svoje potrebe da bi imao alate neophodne za rešavanje problema u fizici</a:t>
            </a:r>
          </a:p>
          <a:p>
            <a:pPr marL="171450" lvl="2" indent="-171450">
              <a:buFont typeface="Arial" panose="020B0604020202020204" pitchFamily="34" charset="0"/>
              <a:buChar char="•"/>
            </a:pPr>
            <a:r>
              <a:rPr lang="sr-Latn-RS" dirty="0"/>
              <a:t>Nešto kasnije, nezavisno od Njutna Lajbnic otkriva račun. Danas zapravo koristimo njegovu notaciju.</a:t>
            </a:r>
          </a:p>
        </p:txBody>
      </p:sp>
      <p:sp>
        <p:nvSpPr>
          <p:cNvPr id="4" name="Slide Number Placeholder 3"/>
          <p:cNvSpPr>
            <a:spLocks noGrp="1"/>
          </p:cNvSpPr>
          <p:nvPr>
            <p:ph type="sldNum" sz="quarter" idx="10"/>
          </p:nvPr>
        </p:nvSpPr>
        <p:spPr/>
        <p:txBody>
          <a:bodyPr/>
          <a:lstStyle/>
          <a:p>
            <a:fld id="{C75B7176-418D-4A0C-93BF-3175D60583F7}" type="slidenum">
              <a:rPr lang="en-US" smtClean="0"/>
              <a:t>3</a:t>
            </a:fld>
            <a:endParaRPr lang="en-US"/>
          </a:p>
        </p:txBody>
      </p:sp>
    </p:spTree>
    <p:extLst>
      <p:ext uri="{BB962C8B-B14F-4D97-AF65-F5344CB8AC3E}">
        <p14:creationId xmlns:p14="http://schemas.microsoft.com/office/powerpoint/2010/main" val="112433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Bulova logika</a:t>
            </a:r>
            <a:r>
              <a:rPr lang="sr-Latn-RS" baseline="0" dirty="0"/>
              <a:t> se smatra temeljom za razvoj informacionog doba</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4</a:t>
            </a:fld>
            <a:endParaRPr lang="en-US"/>
          </a:p>
        </p:txBody>
      </p:sp>
    </p:spTree>
    <p:extLst>
      <p:ext uri="{BB962C8B-B14F-4D97-AF65-F5344CB8AC3E}">
        <p14:creationId xmlns:p14="http://schemas.microsoft.com/office/powerpoint/2010/main" val="261257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dirty="0"/>
              <a:t>1879. postavio osnove aksiomatskog predikatskog računa</a:t>
            </a:r>
          </a:p>
          <a:p>
            <a:pPr marL="628650" lvl="1" indent="-171450">
              <a:buFont typeface="Arial" panose="020B0604020202020204" pitchFamily="34" charset="0"/>
              <a:buChar char="•"/>
            </a:pPr>
            <a:r>
              <a:rPr lang="en-US" dirty="0" err="1"/>
              <a:t>Ovo</a:t>
            </a:r>
            <a:r>
              <a:rPr lang="en-US" dirty="0"/>
              <a:t> se </a:t>
            </a:r>
            <a:r>
              <a:rPr lang="en-US" dirty="0" err="1"/>
              <a:t>mo</a:t>
            </a:r>
            <a:r>
              <a:rPr lang="sr-Latn-RS" dirty="0"/>
              <a:t>ž</a:t>
            </a:r>
            <a:r>
              <a:rPr lang="en-US" dirty="0"/>
              <a:t>e </a:t>
            </a:r>
            <a:r>
              <a:rPr lang="en-US" dirty="0" err="1"/>
              <a:t>smatrati</a:t>
            </a:r>
            <a:r>
              <a:rPr lang="en-US" dirty="0"/>
              <a:t> </a:t>
            </a:r>
            <a:r>
              <a:rPr lang="sr-Latn-RS" dirty="0"/>
              <a:t>z</a:t>
            </a:r>
            <a:r>
              <a:rPr lang="en-US" dirty="0"/>
              <a:t>a </a:t>
            </a:r>
            <a:r>
              <a:rPr lang="en-US" dirty="0" err="1"/>
              <a:t>veliku</a:t>
            </a:r>
            <a:r>
              <a:rPr lang="en-US" dirty="0"/>
              <a:t> </a:t>
            </a:r>
            <a:r>
              <a:rPr lang="en-US" dirty="0" err="1"/>
              <a:t>prekretnicu</a:t>
            </a:r>
            <a:r>
              <a:rPr lang="en-US" baseline="0" dirty="0"/>
              <a:t> u </a:t>
            </a:r>
            <a:r>
              <a:rPr lang="en-US" baseline="0" dirty="0" err="1"/>
              <a:t>istoriji</a:t>
            </a:r>
            <a:r>
              <a:rPr lang="en-US" baseline="0" dirty="0"/>
              <a:t> </a:t>
            </a:r>
            <a:r>
              <a:rPr lang="en-US" baseline="0" dirty="0" err="1"/>
              <a:t>logike</a:t>
            </a:r>
            <a:endParaRPr lang="en-US" baseline="0" dirty="0"/>
          </a:p>
          <a:p>
            <a:pPr marL="628650" lvl="1" indent="-171450">
              <a:buFont typeface="Arial" panose="020B0604020202020204" pitchFamily="34" charset="0"/>
              <a:buChar char="•"/>
            </a:pPr>
            <a:r>
              <a:rPr lang="en-US" baseline="0" dirty="0" err="1"/>
              <a:t>Otkrio</a:t>
            </a:r>
            <a:r>
              <a:rPr lang="en-US" baseline="0" dirty="0"/>
              <a:t> je </a:t>
            </a:r>
            <a:r>
              <a:rPr lang="en-US" baseline="0" dirty="0" err="1"/>
              <a:t>potpuno</a:t>
            </a:r>
            <a:r>
              <a:rPr lang="en-US" baseline="0" dirty="0"/>
              <a:t> </a:t>
            </a:r>
            <a:r>
              <a:rPr lang="en-US" baseline="0" dirty="0" err="1"/>
              <a:t>nov</a:t>
            </a:r>
            <a:r>
              <a:rPr lang="en-US" baseline="0" dirty="0"/>
              <a:t> </a:t>
            </a:r>
            <a:r>
              <a:rPr lang="en-US" baseline="0" dirty="0" err="1"/>
              <a:t>teren</a:t>
            </a:r>
            <a:r>
              <a:rPr lang="en-US" baseline="0" dirty="0"/>
              <a:t>, </a:t>
            </a:r>
            <a:r>
              <a:rPr lang="en-US" baseline="0" dirty="0" err="1"/>
              <a:t>npr</a:t>
            </a:r>
            <a:r>
              <a:rPr lang="en-US" baseline="0" dirty="0"/>
              <a:t>. </a:t>
            </a:r>
            <a:r>
              <a:rPr lang="en-US" baseline="0" dirty="0" err="1"/>
              <a:t>ideje</a:t>
            </a:r>
            <a:r>
              <a:rPr lang="en-US" baseline="0" dirty="0"/>
              <a:t> </a:t>
            </a:r>
            <a:r>
              <a:rPr lang="en-US" baseline="0" dirty="0" err="1"/>
              <a:t>funkcija</a:t>
            </a:r>
            <a:r>
              <a:rPr lang="en-US" baseline="0" dirty="0"/>
              <a:t> </a:t>
            </a:r>
            <a:r>
              <a:rPr lang="en-US" baseline="0" dirty="0" err="1"/>
              <a:t>i</a:t>
            </a:r>
            <a:r>
              <a:rPr lang="en-US" baseline="0" dirty="0"/>
              <a:t> </a:t>
            </a:r>
            <a:r>
              <a:rPr lang="en-US" baseline="0" dirty="0" err="1"/>
              <a:t>varijabli</a:t>
            </a:r>
            <a:endParaRPr lang="en-US" baseline="0" dirty="0"/>
          </a:p>
          <a:p>
            <a:pPr marL="628650" lvl="1" indent="-171450">
              <a:buFont typeface="Arial" panose="020B0604020202020204" pitchFamily="34" charset="0"/>
              <a:buChar char="•"/>
            </a:pPr>
            <a:r>
              <a:rPr lang="en-US" baseline="0" dirty="0" err="1"/>
              <a:t>Njegov</a:t>
            </a:r>
            <a:r>
              <a:rPr lang="en-US" baseline="0" dirty="0"/>
              <a:t> </a:t>
            </a:r>
            <a:r>
              <a:rPr lang="en-US" baseline="0" dirty="0" err="1"/>
              <a:t>cilj</a:t>
            </a:r>
            <a:r>
              <a:rPr lang="en-US" baseline="0" dirty="0"/>
              <a:t> je bio da </a:t>
            </a:r>
            <a:r>
              <a:rPr lang="en-US" baseline="0" dirty="0" err="1"/>
              <a:t>poka</a:t>
            </a:r>
            <a:r>
              <a:rPr lang="sr-Latn-RS" baseline="0" dirty="0"/>
              <a:t>že da matematika raste iz logike – otišao je mnog</a:t>
            </a:r>
            <a:r>
              <a:rPr lang="en-US" baseline="0" dirty="0"/>
              <a:t>o</a:t>
            </a:r>
            <a:r>
              <a:rPr lang="sr-Latn-RS" baseline="0" dirty="0"/>
              <a:t> dalje od Aristotelove </a:t>
            </a:r>
            <a:r>
              <a:rPr lang="en-US" sz="1200" b="0" i="0" kern="1200" dirty="0">
                <a:solidFill>
                  <a:schemeClr val="tx1"/>
                </a:solidFill>
                <a:effectLst/>
                <a:latin typeface="+mn-lt"/>
                <a:ea typeface="+mn-ea"/>
                <a:cs typeface="+mn-cs"/>
              </a:rPr>
              <a:t>syllogistic </a:t>
            </a:r>
            <a:endParaRPr lang="sr-Latn-RS"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5</a:t>
            </a:fld>
            <a:endParaRPr lang="en-US"/>
          </a:p>
        </p:txBody>
      </p:sp>
    </p:spTree>
    <p:extLst>
      <p:ext uri="{BB962C8B-B14F-4D97-AF65-F5344CB8AC3E}">
        <p14:creationId xmlns:p14="http://schemas.microsoft.com/office/powerpoint/2010/main" val="329456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sr-Latn-RS" i="1" dirty="0" err="1"/>
              <a:t>Prinicipia</a:t>
            </a:r>
            <a:r>
              <a:rPr lang="sr-Latn-RS" i="1" dirty="0"/>
              <a:t> </a:t>
            </a:r>
            <a:r>
              <a:rPr lang="sr-Latn-RS" i="1" dirty="0" err="1"/>
              <a:t>Mathematica</a:t>
            </a:r>
            <a:endParaRPr lang="sr-Latn-RS" i="0" dirty="0"/>
          </a:p>
          <a:p>
            <a:pPr marL="628650" lvl="1" indent="-171450">
              <a:buFont typeface="Arial" panose="020B0604020202020204" pitchFamily="34" charset="0"/>
              <a:buChar char="•"/>
            </a:pPr>
            <a:r>
              <a:rPr lang="sr-Latn-RS" dirty="0"/>
              <a:t>knjiga o osnovama</a:t>
            </a:r>
            <a:r>
              <a:rPr lang="sr-Latn-RS" baseline="0" dirty="0"/>
              <a:t> matematike – ambiciozan pokušaj da se opiše skup aksioma i pravila zaključivanja u </a:t>
            </a:r>
            <a:r>
              <a:rPr lang="sr-Latn-RS" baseline="0" dirty="0" err="1"/>
              <a:t>simbiličkoj</a:t>
            </a:r>
            <a:r>
              <a:rPr lang="sr-Latn-RS" baseline="0" dirty="0"/>
              <a:t> logici pomoću koje se svaki princip u matematici može dokazati</a:t>
            </a:r>
          </a:p>
          <a:p>
            <a:pPr marL="171450" lvl="0" indent="-171450">
              <a:buFont typeface="Arial" panose="020B0604020202020204" pitchFamily="34" charset="0"/>
              <a:buChar char="•"/>
            </a:pPr>
            <a:endParaRPr lang="sr-Latn-RS" baseline="0" dirty="0"/>
          </a:p>
          <a:p>
            <a:pPr marL="171450" lvl="0" indent="-171450">
              <a:buFont typeface="Arial" panose="020B0604020202020204" pitchFamily="34" charset="0"/>
              <a:buChar char="•"/>
            </a:pPr>
            <a:r>
              <a:rPr lang="sr-Latn-RS" baseline="0" dirty="0"/>
              <a:t>Teorema o nepotpunosti</a:t>
            </a:r>
            <a:r>
              <a:rPr lang="sr-Latn-RS" dirty="0"/>
              <a:t> </a:t>
            </a:r>
          </a:p>
          <a:p>
            <a:pPr marL="628650" lvl="1" indent="-171450">
              <a:buFont typeface="Arial" panose="020B0604020202020204" pitchFamily="34" charset="0"/>
              <a:buChar char="•"/>
            </a:pPr>
            <a:r>
              <a:rPr lang="sr-Latn-RS" dirty="0"/>
              <a:t>Tj. za bilo koji skup aksioma i pravila zaključivanja</a:t>
            </a:r>
            <a:r>
              <a:rPr lang="sr-Latn-RS" baseline="0" dirty="0"/>
              <a:t> koji su predloženi da </a:t>
            </a:r>
            <a:r>
              <a:rPr lang="sr-Latn-RS" baseline="0" dirty="0" err="1"/>
              <a:t>enkapsuliraju</a:t>
            </a:r>
            <a:r>
              <a:rPr lang="sr-Latn-RS" baseline="0" dirty="0"/>
              <a:t> matematiku, ili sistem mora biti nekonzistentan ili moraju postojati neke stvari koje su tačne a ne mogu se dokazati – svaki aksiomatski sistem ima ograničenja</a:t>
            </a:r>
          </a:p>
          <a:p>
            <a:pPr marL="628650" lvl="1" indent="-171450">
              <a:buFont typeface="Arial" panose="020B0604020202020204" pitchFamily="34" charset="0"/>
              <a:buChar char="•"/>
            </a:pPr>
            <a:endParaRPr lang="sr-Latn-RS" baseline="0" dirty="0"/>
          </a:p>
          <a:p>
            <a:pPr marL="171450" lvl="0" indent="-171450">
              <a:buFont typeface="Arial" panose="020B0604020202020204" pitchFamily="34" charset="0"/>
              <a:buChar char="•"/>
            </a:pPr>
            <a:r>
              <a:rPr lang="en-US" baseline="0" dirty="0"/>
              <a:t>https://math.stackexchange.com/questions/453503/can-someone-explain-g%C3%B6dels-incompleteness-theorems-in-layman-terms</a:t>
            </a:r>
            <a:r>
              <a:rPr lang="sr-Latn-RS" baseline="0" dirty="0"/>
              <a:t> </a:t>
            </a:r>
            <a:endParaRPr lang="en-US" baseline="0" dirty="0"/>
          </a:p>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6</a:t>
            </a:fld>
            <a:endParaRPr lang="en-US"/>
          </a:p>
        </p:txBody>
      </p:sp>
    </p:spTree>
    <p:extLst>
      <p:ext uri="{BB962C8B-B14F-4D97-AF65-F5344CB8AC3E}">
        <p14:creationId xmlns:p14="http://schemas.microsoft.com/office/powerpoint/2010/main" val="171842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Oko 2000 godina kasnije javlja se induktivno zaključivanje</a:t>
            </a:r>
          </a:p>
          <a:p>
            <a:pPr marL="171450" indent="-171450">
              <a:buFont typeface="Arial" pitchFamily="34" charset="0"/>
              <a:buChar char="•"/>
            </a:pPr>
            <a:endParaRPr lang="sr-Latn-RS" dirty="0"/>
          </a:p>
          <a:p>
            <a:pPr marL="171450" indent="-171450">
              <a:buFont typeface="Arial" pitchFamily="34" charset="0"/>
              <a:buChar char="•"/>
            </a:pPr>
            <a:r>
              <a:rPr lang="sr-Latn-RS" dirty="0"/>
              <a:t>Ovakvim pristupom Bacon izaziva Aristotela</a:t>
            </a:r>
          </a:p>
          <a:p>
            <a:pPr marL="171450" indent="-171450">
              <a:buFont typeface="Arial" pitchFamily="34" charset="0"/>
              <a:buChar char="•"/>
            </a:pPr>
            <a:r>
              <a:rPr lang="sr-Latn-RS" dirty="0"/>
              <a:t>Ovo je veoma bitan momenat za revoluciju nauke – naučnici kreću da izazivaju</a:t>
            </a:r>
            <a:r>
              <a:rPr lang="sr-Latn-RS" baseline="0" dirty="0"/>
              <a:t> ustanovljene autoritete – ovo nije urađeno 2000 godina! </a:t>
            </a:r>
          </a:p>
          <a:p>
            <a:pPr marL="171450" indent="-171450">
              <a:buFont typeface="Arial" pitchFamily="34" charset="0"/>
              <a:buChar char="•"/>
            </a:pPr>
            <a:r>
              <a:rPr lang="sr-Latn-RS" baseline="0" dirty="0"/>
              <a:t>Pre toga, Aristotel i Platon su na neki način usporili razvoj ljudske misli</a:t>
            </a:r>
          </a:p>
          <a:p>
            <a:pPr marL="628650" lvl="1" indent="-171450">
              <a:buFont typeface="Arial" pitchFamily="34" charset="0"/>
              <a:buChar char="•"/>
            </a:pPr>
            <a:r>
              <a:rPr lang="sr-Latn-RS" baseline="0" dirty="0"/>
              <a:t>Varavri uništavaju bogatstvo nauke – čini se da su jedina dostignuća Aristotelova i Platonova (ostala se gube)</a:t>
            </a:r>
          </a:p>
          <a:p>
            <a:pPr marL="628650" lvl="1" indent="-171450">
              <a:buFont typeface="Arial" pitchFamily="34" charset="0"/>
              <a:buChar char="•"/>
            </a:pPr>
            <a:r>
              <a:rPr lang="sr-Latn-RS" baseline="0" dirty="0"/>
              <a:t>Ovo kombinovano sa dogmatizmom koji uvode hrišćani čini da autoritet Aristotela i Platona dugo bude izvan svake mogućnosti kritike</a:t>
            </a:r>
          </a:p>
          <a:p>
            <a:pPr marL="628650" lvl="1" indent="-171450">
              <a:buFont typeface="Arial" pitchFamily="34" charset="0"/>
              <a:buChar char="•"/>
            </a:pPr>
            <a:endParaRPr lang="sr-Latn-RS" baseline="0"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err="1">
                <a:solidFill>
                  <a:schemeClr val="tx1"/>
                </a:solidFill>
                <a:latin typeface="+mn-lt"/>
                <a:ea typeface="+mn-ea"/>
                <a:cs typeface="+mn-cs"/>
              </a:rPr>
              <a:t>Druga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karakteristika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inteligentnog</a:t>
            </a:r>
            <a:r>
              <a:rPr lang="sr-Latn-RS" sz="1200" b="0" i="0" u="none" strike="noStrike" kern="1200" baseline="0" dirty="0">
                <a:solidFill>
                  <a:schemeClr val="tx1"/>
                </a:solidFill>
                <a:latin typeface="+mn-lt"/>
                <a:ea typeface="+mn-ea"/>
                <a:cs typeface="+mn-cs"/>
              </a:rPr>
              <a:t> </a:t>
            </a:r>
            <a:r>
              <a:rPr lang="pt-BR" sz="1200" b="0" i="0" u="none" strike="noStrike" kern="1200" baseline="0" dirty="0">
                <a:solidFill>
                  <a:schemeClr val="tx1"/>
                </a:solidFill>
                <a:latin typeface="+mn-lt"/>
                <a:ea typeface="+mn-ea"/>
                <a:cs typeface="+mn-cs"/>
              </a:rPr>
              <a:t>pona</a:t>
            </a:r>
            <a:r>
              <a:rPr lang="sr-Latn-RS" sz="1200" b="0" i="0" u="none" strike="noStrike" kern="1200" baseline="0" dirty="0">
                <a:solidFill>
                  <a:schemeClr val="tx1"/>
                </a:solidFill>
                <a:latin typeface="+mn-lt"/>
                <a:ea typeface="+mn-ea"/>
                <a:cs typeface="+mn-cs"/>
              </a:rPr>
              <a:t>š</a:t>
            </a:r>
            <a:r>
              <a:rPr lang="pt-BR" sz="1200" b="0" i="0" u="none" strike="noStrike" kern="1200" baseline="0" dirty="0">
                <a:solidFill>
                  <a:schemeClr val="tx1"/>
                </a:solidFill>
                <a:latin typeface="+mn-lt"/>
                <a:ea typeface="+mn-ea"/>
                <a:cs typeface="+mn-cs"/>
              </a:rPr>
              <a:t>anja koja se mo</a:t>
            </a:r>
            <a:r>
              <a:rPr lang="sr-Latn-RS" sz="1200" b="0" i="0" u="none" strike="noStrike" kern="1200" baseline="0" dirty="0">
                <a:solidFill>
                  <a:schemeClr val="tx1"/>
                </a:solidFill>
                <a:latin typeface="+mn-lt"/>
                <a:ea typeface="+mn-ea"/>
                <a:cs typeface="+mn-cs"/>
              </a:rPr>
              <a:t>ž</a:t>
            </a:r>
            <a:r>
              <a:rPr lang="pt-BR" sz="1200" b="0" i="0" u="none" strike="noStrike" kern="1200" baseline="0" dirty="0">
                <a:solidFill>
                  <a:schemeClr val="tx1"/>
                </a:solidFill>
                <a:latin typeface="+mn-lt"/>
                <a:ea typeface="+mn-ea"/>
                <a:cs typeface="+mn-cs"/>
              </a:rPr>
              <a:t>e primetiti i kod </a:t>
            </a:r>
            <a:r>
              <a:rPr lang="sr-Latn-RS" sz="1200" b="0" i="0" u="none" strike="noStrike" kern="1200" baseline="0" dirty="0">
                <a:solidFill>
                  <a:schemeClr val="tx1"/>
                </a:solidFill>
                <a:latin typeface="+mn-lt"/>
                <a:ea typeface="+mn-ea"/>
                <a:cs typeface="+mn-cs"/>
              </a:rPr>
              <a:t>ž</a:t>
            </a:r>
            <a:r>
              <a:rPr lang="pt-BR" sz="1200" b="0" i="0" u="none" strike="noStrike" kern="1200" baseline="0" dirty="0">
                <a:solidFill>
                  <a:schemeClr val="tx1"/>
                </a:solidFill>
                <a:latin typeface="+mn-lt"/>
                <a:ea typeface="+mn-ea"/>
                <a:cs typeface="+mn-cs"/>
              </a:rPr>
              <a:t>ivotinja je prilagodavanje pona</a:t>
            </a:r>
            <a:r>
              <a:rPr lang="sr-Latn-RS" sz="1200" b="0" i="0" u="none" strike="noStrike" kern="1200" baseline="0" dirty="0">
                <a:solidFill>
                  <a:schemeClr val="tx1"/>
                </a:solidFill>
                <a:latin typeface="+mn-lt"/>
                <a:ea typeface="+mn-ea"/>
                <a:cs typeface="+mn-cs"/>
              </a:rPr>
              <a:t>š</a:t>
            </a:r>
            <a:r>
              <a:rPr lang="pt-BR" sz="1200" b="0" i="0" u="none" strike="noStrike" kern="1200" baseline="0" dirty="0">
                <a:solidFill>
                  <a:schemeClr val="tx1"/>
                </a:solidFill>
                <a:latin typeface="+mn-lt"/>
                <a:ea typeface="+mn-ea"/>
                <a:cs typeface="+mn-cs"/>
              </a:rPr>
              <a:t>anja</a:t>
            </a:r>
            <a:r>
              <a:rPr lang="sr-Latn-RS" sz="1200" b="0" i="0" u="none" strike="noStrike" kern="1200" baseline="0" dirty="0">
                <a:solidFill>
                  <a:schemeClr val="tx1"/>
                </a:solidFill>
                <a:latin typeface="+mn-lt"/>
                <a:ea typeface="+mn-ea"/>
                <a:cs typeface="+mn-cs"/>
              </a:rPr>
              <a:t> </a:t>
            </a:r>
            <a:r>
              <a:rPr lang="pl-PL" sz="1200" b="0" i="0" u="none" strike="noStrike" kern="1200" baseline="0" dirty="0">
                <a:solidFill>
                  <a:schemeClr val="tx1"/>
                </a:solidFill>
                <a:latin typeface="+mn-lt"/>
                <a:ea typeface="+mn-ea"/>
                <a:cs typeface="+mn-cs"/>
              </a:rPr>
              <a:t>jedinke okolini u kojoj se ona nalazi.</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err="1">
                <a:solidFill>
                  <a:schemeClr val="tx1"/>
                </a:solidFill>
                <a:latin typeface="+mn-lt"/>
                <a:ea typeface="+mn-ea"/>
                <a:cs typeface="+mn-cs"/>
              </a:rPr>
              <a:t>Kroz</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evolutivne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procese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prilagodljivost</a:t>
            </a:r>
            <a:r>
              <a:rPr lang="sr-Latn-R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 </a:t>
            </a:r>
            <a:r>
              <a:rPr lang="en-US" sz="1200" b="0" i="0" u="none" strike="noStrike" kern="1200" baseline="0" dirty="0" err="1">
                <a:solidFill>
                  <a:schemeClr val="tx1"/>
                </a:solidFill>
                <a:latin typeface="+mn-lt"/>
                <a:ea typeface="+mn-ea"/>
                <a:cs typeface="+mn-cs"/>
              </a:rPr>
              <a:t>posti</a:t>
            </a:r>
            <a:r>
              <a:rPr lang="sr-Latn-RS" sz="1200" b="0" i="0" u="none" strike="noStrike" kern="1200" baseline="0" dirty="0">
                <a:solidFill>
                  <a:schemeClr val="tx1"/>
                </a:solidFill>
                <a:latin typeface="+mn-lt"/>
                <a:ea typeface="+mn-ea"/>
                <a:cs typeface="+mn-cs"/>
              </a:rPr>
              <a:t>ž</a:t>
            </a:r>
            <a:r>
              <a:rPr lang="en-US" sz="1200" b="0" i="0" u="none" strike="noStrike" kern="1200" baseline="0" dirty="0">
                <a:solidFill>
                  <a:schemeClr val="tx1"/>
                </a:solidFill>
                <a:latin typeface="+mn-lt"/>
                <a:ea typeface="+mn-ea"/>
                <a:cs typeface="+mn-cs"/>
              </a:rPr>
              <a:t>e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kod</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ni</a:t>
            </a:r>
            <a:r>
              <a:rPr lang="sr-Latn-RS" sz="1200" b="0" i="0" u="none" strike="noStrike" kern="1200" baseline="0" dirty="0">
                <a:solidFill>
                  <a:schemeClr val="tx1"/>
                </a:solidFill>
                <a:latin typeface="+mn-lt"/>
                <a:ea typeface="+mn-ea"/>
                <a:cs typeface="+mn-cs"/>
              </a:rPr>
              <a:t>ž</a:t>
            </a:r>
            <a:r>
              <a:rPr lang="en-US" sz="1200" b="0" i="0" u="none" strike="noStrike" kern="1200" baseline="0" dirty="0" err="1">
                <a:solidFill>
                  <a:schemeClr val="tx1"/>
                </a:solidFill>
                <a:latin typeface="+mn-lt"/>
                <a:ea typeface="+mn-ea"/>
                <a:cs typeface="+mn-cs"/>
              </a:rPr>
              <a:t>ih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organizama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ali</a:t>
            </a:r>
            <a:r>
              <a:rPr lang="en-US" sz="1200" b="0" i="0" u="none" strike="noStrike" kern="1200" baseline="0" dirty="0">
                <a:solidFill>
                  <a:schemeClr val="tx1"/>
                </a:solidFill>
                <a:latin typeface="+mn-lt"/>
                <a:ea typeface="+mn-ea"/>
                <a:cs typeface="+mn-cs"/>
              </a:rPr>
              <a:t> je ova </a:t>
            </a:r>
            <a:r>
              <a:rPr lang="en-US" sz="1200" b="0" i="0" u="none" strike="noStrike" kern="1200" baseline="0" dirty="0" err="1">
                <a:solidFill>
                  <a:schemeClr val="tx1"/>
                </a:solidFill>
                <a:latin typeface="+mn-lt"/>
                <a:ea typeface="+mn-ea"/>
                <a:cs typeface="+mn-cs"/>
              </a:rPr>
              <a:t>sposobnost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sa</a:t>
            </a:r>
            <a:r>
              <a:rPr lang="en-US" sz="1200" b="0" i="0" u="none" strike="noStrike" kern="1200" baseline="0" dirty="0">
                <a:solidFill>
                  <a:schemeClr val="tx1"/>
                </a:solidFill>
                <a:latin typeface="+mn-lt"/>
                <a:ea typeface="+mn-ea"/>
                <a:cs typeface="+mn-cs"/>
              </a:rPr>
              <a:t> ta</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gledi</a:t>
            </a:r>
            <a:r>
              <a:rPr lang="sr-Latn-RS" sz="1200" b="0" i="0" u="none" strike="noStrike" kern="1200" baseline="0" dirty="0">
                <a:solidFill>
                  <a:schemeClr val="tx1"/>
                </a:solidFill>
                <a:latin typeface="+mn-lt"/>
                <a:ea typeface="+mn-ea"/>
                <a:cs typeface="+mn-cs"/>
              </a:rPr>
              <a:t>š</a:t>
            </a:r>
            <a:r>
              <a:rPr lang="en-US" sz="1200" b="0" i="0" u="none" strike="noStrike" kern="1200" baseline="0" dirty="0">
                <a:solidFill>
                  <a:schemeClr val="tx1"/>
                </a:solidFill>
                <a:latin typeface="+mn-lt"/>
                <a:ea typeface="+mn-ea"/>
                <a:cs typeface="+mn-cs"/>
              </a:rPr>
              <a:t>ta</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ve</a:t>
            </a:r>
            <a:r>
              <a:rPr lang="sr-Latn-RS" sz="1200" b="0" i="0" u="none" strike="noStrike" kern="1200" baseline="0" dirty="0">
                <a:solidFill>
                  <a:schemeClr val="tx1"/>
                </a:solidFill>
                <a:latin typeface="+mn-lt"/>
                <a:ea typeface="+mn-ea"/>
                <a:cs typeface="+mn-cs"/>
              </a:rPr>
              <a:t>š</a:t>
            </a:r>
            <a:r>
              <a:rPr lang="en-US" sz="1200" b="0" i="0" u="none" strike="noStrike" kern="1200" baseline="0" dirty="0">
                <a:solidFill>
                  <a:schemeClr val="tx1"/>
                </a:solidFill>
                <a:latin typeface="+mn-lt"/>
                <a:ea typeface="+mn-ea"/>
                <a:cs typeface="+mn-cs"/>
              </a:rPr>
              <a:t>ta</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inteligencije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posebno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zanimljiva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kod</a:t>
            </a:r>
            <a:r>
              <a:rPr lang="en-US" sz="1200" b="0" i="0" u="none" strike="noStrike" kern="1200" baseline="0" dirty="0">
                <a:solidFill>
                  <a:schemeClr val="tx1"/>
                </a:solidFill>
                <a:latin typeface="+mn-lt"/>
                <a:ea typeface="+mn-ea"/>
                <a:cs typeface="+mn-cs"/>
              </a:rPr>
              <a:t> </a:t>
            </a:r>
            <a:r>
              <a:rPr lang="sr-Latn-RS" sz="1200" b="0" i="0" u="none" strike="noStrike" kern="1200" baseline="0" dirty="0">
                <a:solidFill>
                  <a:schemeClr val="tx1"/>
                </a:solidFill>
                <a:latin typeface="+mn-lt"/>
                <a:ea typeface="+mn-ea"/>
                <a:cs typeface="+mn-cs"/>
              </a:rPr>
              <a:t>ž</a:t>
            </a:r>
            <a:r>
              <a:rPr lang="en-US" sz="1200" b="0" i="0" u="none" strike="noStrike" kern="1200" baseline="0" dirty="0" err="1">
                <a:solidFill>
                  <a:schemeClr val="tx1"/>
                </a:solidFill>
                <a:latin typeface="+mn-lt"/>
                <a:ea typeface="+mn-ea"/>
                <a:cs typeface="+mn-cs"/>
              </a:rPr>
              <a:t>ivotinja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ljudi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kod</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kojih</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manifestuje</a:t>
            </a:r>
            <a:r>
              <a:rPr lang="sr-Latn-R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u </a:t>
            </a:r>
            <a:r>
              <a:rPr lang="en-US" sz="1200" b="0" i="0" u="none" strike="noStrike" kern="1200" baseline="0" dirty="0" err="1">
                <a:solidFill>
                  <a:schemeClr val="tx1"/>
                </a:solidFill>
                <a:latin typeface="+mn-lt"/>
                <a:ea typeface="+mn-ea"/>
                <a:cs typeface="+mn-cs"/>
              </a:rPr>
              <a:t>toku</a:t>
            </a:r>
            <a:r>
              <a:rPr lang="en-US" sz="1200" b="0" i="0" u="none" strike="noStrike" kern="1200" baseline="0" dirty="0">
                <a:solidFill>
                  <a:schemeClr val="tx1"/>
                </a:solidFill>
                <a:latin typeface="+mn-lt"/>
                <a:ea typeface="+mn-ea"/>
                <a:cs typeface="+mn-cs"/>
              </a:rPr>
              <a:t> </a:t>
            </a:r>
            <a:r>
              <a:rPr lang="sr-Latn-RS" sz="1200" b="0" i="0" u="none" strike="noStrike" kern="1200" baseline="0" dirty="0">
                <a:solidFill>
                  <a:schemeClr val="tx1"/>
                </a:solidFill>
                <a:latin typeface="+mn-lt"/>
                <a:ea typeface="+mn-ea"/>
                <a:cs typeface="+mn-cs"/>
              </a:rPr>
              <a:t>ž</a:t>
            </a:r>
            <a:r>
              <a:rPr lang="en-US" sz="1200" b="0" i="0" u="none" strike="noStrike" kern="1200" baseline="0" dirty="0" err="1">
                <a:solidFill>
                  <a:schemeClr val="tx1"/>
                </a:solidFill>
                <a:latin typeface="+mn-lt"/>
                <a:ea typeface="+mn-ea"/>
                <a:cs typeface="+mn-cs"/>
              </a:rPr>
              <a:t>ivota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jedinke</a:t>
            </a:r>
            <a:r>
              <a:rPr lang="en-US" sz="1200" b="0" i="0" u="none" strike="noStrike" kern="1200" baseline="0" dirty="0">
                <a:solidFill>
                  <a:schemeClr val="tx1"/>
                </a:solidFill>
                <a:latin typeface="+mn-lt"/>
                <a:ea typeface="+mn-ea"/>
                <a:cs typeface="+mn-cs"/>
              </a:rPr>
              <a:t>. </a:t>
            </a:r>
            <a:endParaRPr lang="sr-Latn-R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err="1">
                <a:solidFill>
                  <a:schemeClr val="tx1"/>
                </a:solidFill>
                <a:latin typeface="+mn-lt"/>
                <a:ea typeface="+mn-ea"/>
                <a:cs typeface="+mn-cs"/>
              </a:rPr>
              <a:t>Kod</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njih</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prilagodavanje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posti</a:t>
            </a:r>
            <a:r>
              <a:rPr lang="sr-Latn-RS" sz="1200" b="0" i="0" u="none" strike="noStrike" kern="1200" baseline="0" dirty="0">
                <a:solidFill>
                  <a:schemeClr val="tx1"/>
                </a:solidFill>
                <a:latin typeface="+mn-lt"/>
                <a:ea typeface="+mn-ea"/>
                <a:cs typeface="+mn-cs"/>
              </a:rPr>
              <a:t>ž</a:t>
            </a:r>
            <a:r>
              <a:rPr lang="en-US" sz="1200" b="0" i="0" u="none" strike="noStrike" kern="1200" baseline="0" dirty="0">
                <a:solidFill>
                  <a:schemeClr val="tx1"/>
                </a:solidFill>
                <a:latin typeface="+mn-lt"/>
                <a:ea typeface="+mn-ea"/>
                <a:cs typeface="+mn-cs"/>
              </a:rPr>
              <a:t>e u</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enjem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osnovu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primera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iz</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iskustva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primenom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nau</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enog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znanja</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sli</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nim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situacijama</a:t>
            </a:r>
            <a:r>
              <a:rPr lang="sr-Latn-R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u </a:t>
            </a:r>
            <a:r>
              <a:rPr lang="en-US" sz="1200" b="0" i="0" u="none" strike="noStrike" kern="1200" baseline="0" dirty="0" err="1">
                <a:solidFill>
                  <a:schemeClr val="tx1"/>
                </a:solidFill>
                <a:latin typeface="+mn-lt"/>
                <a:ea typeface="+mn-ea"/>
                <a:cs typeface="+mn-cs"/>
              </a:rPr>
              <a:t>budu</a:t>
            </a:r>
            <a:r>
              <a:rPr lang="sr-Latn-RS" sz="1200" b="0" i="0" u="none" strike="noStrike" kern="1200" baseline="0" dirty="0">
                <a:solidFill>
                  <a:schemeClr val="tx1"/>
                </a:solidFill>
                <a:latin typeface="+mn-lt"/>
                <a:ea typeface="+mn-ea"/>
                <a:cs typeface="+mn-cs"/>
              </a:rPr>
              <a:t>ć</a:t>
            </a:r>
            <a:r>
              <a:rPr lang="en-US" sz="1200" b="0" i="0" u="none" strike="noStrike" kern="1200" baseline="0" dirty="0" err="1">
                <a:solidFill>
                  <a:schemeClr val="tx1"/>
                </a:solidFill>
                <a:latin typeface="+mn-lt"/>
                <a:ea typeface="+mn-ea"/>
                <a:cs typeface="+mn-cs"/>
              </a:rPr>
              <a:t>nosti</a:t>
            </a:r>
            <a:r>
              <a:rPr lang="en-US" sz="1200" b="0" i="0" u="none" strike="noStrike" kern="1200" baseline="0" dirty="0">
                <a:solidFill>
                  <a:schemeClr val="tx1"/>
                </a:solidFill>
                <a:latin typeface="+mn-lt"/>
                <a:ea typeface="+mn-ea"/>
                <a:cs typeface="+mn-cs"/>
              </a:rPr>
              <a:t>. </a:t>
            </a:r>
            <a:endParaRPr lang="sr-Latn-R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err="1">
                <a:solidFill>
                  <a:schemeClr val="tx1"/>
                </a:solidFill>
                <a:latin typeface="+mn-lt"/>
                <a:ea typeface="+mn-ea"/>
                <a:cs typeface="+mn-cs"/>
              </a:rPr>
              <a:t>Primera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radi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a:t>
            </a:r>
            <a:r>
              <a:rPr lang="en-US" sz="1200" b="0" i="0" u="none" strike="noStrike" kern="1200" baseline="0" dirty="0">
                <a:solidFill>
                  <a:schemeClr val="tx1"/>
                </a:solidFill>
                <a:latin typeface="+mn-lt"/>
                <a:ea typeface="+mn-ea"/>
                <a:cs typeface="+mn-cs"/>
              </a:rPr>
              <a:t> </a:t>
            </a:r>
            <a:r>
              <a:rPr lang="sr-Latn-RS" sz="1200" b="0" i="0" u="none" strike="noStrike" kern="1200" baseline="0" dirty="0">
                <a:solidFill>
                  <a:schemeClr val="tx1"/>
                </a:solidFill>
                <a:latin typeface="+mn-lt"/>
                <a:ea typeface="+mn-ea"/>
                <a:cs typeface="+mn-cs"/>
              </a:rPr>
              <a:t>ž</a:t>
            </a:r>
            <a:r>
              <a:rPr lang="en-US" sz="1200" b="0" i="0" u="none" strike="noStrike" kern="1200" baseline="0" dirty="0" err="1">
                <a:solidFill>
                  <a:schemeClr val="tx1"/>
                </a:solidFill>
                <a:latin typeface="+mn-lt"/>
                <a:ea typeface="+mn-ea"/>
                <a:cs typeface="+mn-cs"/>
              </a:rPr>
              <a:t>ivi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organizam</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zna</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ajno</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uo</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klju</a:t>
            </a:r>
            <a:r>
              <a:rPr lang="sr-Latn-RS" sz="1200" b="0" i="0" u="none" strike="noStrike" kern="1200" baseline="0" dirty="0">
                <a:solidFill>
                  <a:schemeClr val="tx1"/>
                </a:solidFill>
                <a:latin typeface="+mn-lt"/>
                <a:ea typeface="+mn-ea"/>
                <a:cs typeface="+mn-cs"/>
              </a:rPr>
              <a:t>č</a:t>
            </a:r>
            <a:r>
              <a:rPr lang="en-US" sz="1200" b="0" i="0" u="none" strike="noStrike" kern="1200" baseline="0" dirty="0">
                <a:solidFill>
                  <a:schemeClr val="tx1"/>
                </a:solidFill>
                <a:latin typeface="+mn-lt"/>
                <a:ea typeface="+mn-ea"/>
                <a:cs typeface="+mn-cs"/>
              </a:rPr>
              <a:t>ne </a:t>
            </a:r>
            <a:r>
              <a:rPr lang="en-US" sz="1200" b="0" i="0" u="none" strike="noStrike" kern="1200" baseline="0" dirty="0" err="1">
                <a:solidFill>
                  <a:schemeClr val="tx1"/>
                </a:solidFill>
                <a:latin typeface="+mn-lt"/>
                <a:ea typeface="+mn-ea"/>
                <a:cs typeface="+mn-cs"/>
              </a:rPr>
              <a:t>karakteristike</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situacije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skupa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situacija</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kojima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preduzimanje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akcije</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dovodi</a:t>
            </a:r>
            <a:r>
              <a:rPr lang="en-US" sz="1200" b="0" i="0" u="none" strike="noStrike" kern="1200" baseline="0" dirty="0">
                <a:solidFill>
                  <a:schemeClr val="tx1"/>
                </a:solidFill>
                <a:latin typeface="+mn-lt"/>
                <a:ea typeface="+mn-ea"/>
                <a:cs typeface="+mn-cs"/>
              </a:rPr>
              <a:t> do </a:t>
            </a:r>
            <a:r>
              <a:rPr lang="en-US" sz="1200" b="0" i="0" u="none" strike="noStrike" kern="1200" baseline="0" dirty="0" err="1">
                <a:solidFill>
                  <a:schemeClr val="tx1"/>
                </a:solidFill>
                <a:latin typeface="+mn-lt"/>
                <a:ea typeface="+mn-ea"/>
                <a:cs typeface="+mn-cs"/>
              </a:rPr>
              <a:t>po</a:t>
            </a:r>
            <a:r>
              <a:rPr lang="sr-Latn-RS" sz="1200" b="0" i="0" u="none" strike="noStrike" kern="1200" baseline="0" dirty="0">
                <a:solidFill>
                  <a:schemeClr val="tx1"/>
                </a:solidFill>
                <a:latin typeface="+mn-lt"/>
                <a:ea typeface="+mn-ea"/>
                <a:cs typeface="+mn-cs"/>
              </a:rPr>
              <a:t>ž</a:t>
            </a:r>
            <a:r>
              <a:rPr lang="en-US" sz="1200" b="0" i="0" u="none" strike="noStrike" kern="1200" baseline="0" dirty="0" err="1">
                <a:solidFill>
                  <a:schemeClr val="tx1"/>
                </a:solidFill>
                <a:latin typeface="+mn-lt"/>
                <a:ea typeface="+mn-ea"/>
                <a:cs typeface="+mn-cs"/>
              </a:rPr>
              <a:t>eljnih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odnosno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nepo</a:t>
            </a:r>
            <a:r>
              <a:rPr lang="sr-Latn-RS" sz="1200" b="0" i="0" u="none" strike="noStrike" kern="1200" baseline="0" dirty="0">
                <a:solidFill>
                  <a:schemeClr val="tx1"/>
                </a:solidFill>
                <a:latin typeface="+mn-lt"/>
                <a:ea typeface="+mn-ea"/>
                <a:cs typeface="+mn-cs"/>
              </a:rPr>
              <a:t>ž</a:t>
            </a:r>
            <a:r>
              <a:rPr lang="en-US" sz="1200" b="0" i="0" u="none" strike="noStrike" kern="1200" baseline="0" dirty="0" err="1">
                <a:solidFill>
                  <a:schemeClr val="tx1"/>
                </a:solidFill>
                <a:latin typeface="+mn-lt"/>
                <a:ea typeface="+mn-ea"/>
                <a:cs typeface="+mn-cs"/>
              </a:rPr>
              <a:t>eljnih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posledica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organizam</a:t>
            </a:r>
            <a:r>
              <a:rPr lang="en-US" sz="1200" b="0" i="0" u="none" strike="noStrike" kern="1200" baseline="0" dirty="0">
                <a:solidFill>
                  <a:schemeClr val="tx1"/>
                </a:solidFill>
                <a:latin typeface="+mn-lt"/>
                <a:ea typeface="+mn-ea"/>
                <a:cs typeface="+mn-cs"/>
              </a:rPr>
              <a:t>. </a:t>
            </a:r>
            <a:endParaRPr lang="sr-Latn-R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err="1">
                <a:solidFill>
                  <a:schemeClr val="tx1"/>
                </a:solidFill>
                <a:latin typeface="+mn-lt"/>
                <a:ea typeface="+mn-ea"/>
                <a:cs typeface="+mn-cs"/>
              </a:rPr>
              <a:t>Prepoznavanje</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nih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situacija</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budu</a:t>
            </a:r>
            <a:r>
              <a:rPr lang="sr-Latn-RS" sz="1200" b="0" i="0" u="none" strike="noStrike" kern="1200" baseline="0" dirty="0">
                <a:solidFill>
                  <a:schemeClr val="tx1"/>
                </a:solidFill>
                <a:latin typeface="+mn-lt"/>
                <a:ea typeface="+mn-ea"/>
                <a:cs typeface="+mn-cs"/>
              </a:rPr>
              <a:t>ć</a:t>
            </a:r>
            <a:r>
              <a:rPr lang="en-US" sz="1200" b="0" i="0" u="none" strike="noStrike" kern="1200" baseline="0" dirty="0" err="1">
                <a:solidFill>
                  <a:schemeClr val="tx1"/>
                </a:solidFill>
                <a:latin typeface="+mn-lt"/>
                <a:ea typeface="+mn-ea"/>
                <a:cs typeface="+mn-cs"/>
              </a:rPr>
              <a:t>nosti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omogu</a:t>
            </a:r>
            <a:r>
              <a:rPr lang="sr-Latn-RS" sz="1200" b="0" i="0" u="none" strike="noStrike" kern="1200" baseline="0" dirty="0">
                <a:solidFill>
                  <a:schemeClr val="tx1"/>
                </a:solidFill>
                <a:latin typeface="+mn-lt"/>
                <a:ea typeface="+mn-ea"/>
                <a:cs typeface="+mn-cs"/>
              </a:rPr>
              <a:t>ć</a:t>
            </a:r>
            <a:r>
              <a:rPr lang="en-US" sz="1200" b="0" i="0" u="none" strike="noStrike" kern="1200" baseline="0" dirty="0" err="1">
                <a:solidFill>
                  <a:schemeClr val="tx1"/>
                </a:solidFill>
                <a:latin typeface="+mn-lt"/>
                <a:ea typeface="+mn-ea"/>
                <a:cs typeface="+mn-cs"/>
              </a:rPr>
              <a:t>ava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organizmu</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preduzimanjem</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adekvatne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akcije</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situaciji</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kojoj</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nalazi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predupredi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ishode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nepovoljne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njega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dovede</a:t>
            </a:r>
            <a:r>
              <a:rPr lang="en-US" sz="1200" b="0" i="0" u="none" strike="noStrike" kern="1200" baseline="0" dirty="0">
                <a:solidFill>
                  <a:schemeClr val="tx1"/>
                </a:solidFill>
                <a:latin typeface="+mn-lt"/>
                <a:ea typeface="+mn-ea"/>
                <a:cs typeface="+mn-cs"/>
              </a:rPr>
              <a:t> do </a:t>
            </a:r>
            <a:r>
              <a:rPr lang="en-US" sz="1200" b="0" i="0" u="none" strike="noStrike" kern="1200" baseline="0" dirty="0" err="1">
                <a:solidFill>
                  <a:schemeClr val="tx1"/>
                </a:solidFill>
                <a:latin typeface="+mn-lt"/>
                <a:ea typeface="+mn-ea"/>
                <a:cs typeface="+mn-cs"/>
              </a:rPr>
              <a:t>ishoda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njega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povoljni</a:t>
            </a:r>
            <a:r>
              <a:rPr lang="en-US" sz="1200" b="0" i="0" u="none" strike="noStrike" kern="1200" baseline="0" dirty="0">
                <a:solidFill>
                  <a:schemeClr val="tx1"/>
                </a:solidFill>
                <a:latin typeface="+mn-lt"/>
                <a:ea typeface="+mn-ea"/>
                <a:cs typeface="+mn-cs"/>
              </a:rPr>
              <a:t>. </a:t>
            </a:r>
            <a:endParaRPr lang="sr-Latn-R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err="1">
                <a:solidFill>
                  <a:schemeClr val="tx1"/>
                </a:solidFill>
                <a:latin typeface="+mn-lt"/>
                <a:ea typeface="+mn-ea"/>
                <a:cs typeface="+mn-cs"/>
              </a:rPr>
              <a:t>Apstraktnije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razmatrano</a:t>
            </a:r>
            <a:r>
              <a:rPr lang="en-US" sz="1200" b="0" i="0" u="none" strike="noStrike" kern="1200" baseline="0" dirty="0">
                <a:solidFill>
                  <a:schemeClr val="tx1"/>
                </a:solidFill>
                <a:latin typeface="+mn-lt"/>
                <a:ea typeface="+mn-ea"/>
                <a:cs typeface="+mn-cs"/>
              </a:rPr>
              <a:t>,</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mogu</a:t>
            </a:r>
            <a:r>
              <a:rPr lang="sr-Latn-RS" sz="1200" b="0" i="0" u="none" strike="noStrike" kern="1200" baseline="0" dirty="0">
                <a:solidFill>
                  <a:schemeClr val="tx1"/>
                </a:solidFill>
                <a:latin typeface="+mn-lt"/>
                <a:ea typeface="+mn-ea"/>
                <a:cs typeface="+mn-cs"/>
              </a:rPr>
              <a:t>ć</a:t>
            </a:r>
            <a:r>
              <a:rPr lang="en-US" sz="1200" b="0" i="0" u="none" strike="noStrike" kern="1200" baseline="0" dirty="0">
                <a:solidFill>
                  <a:schemeClr val="tx1"/>
                </a:solidFill>
                <a:latin typeface="+mn-lt"/>
                <a:ea typeface="+mn-ea"/>
                <a:cs typeface="+mn-cs"/>
              </a:rPr>
              <a:t>e je </a:t>
            </a:r>
            <a:r>
              <a:rPr lang="en-US" sz="1200" b="0" i="0" u="none" strike="noStrike" kern="1200" baseline="0" dirty="0" err="1">
                <a:solidFill>
                  <a:schemeClr val="tx1"/>
                </a:solidFill>
                <a:latin typeface="+mn-lt"/>
                <a:ea typeface="+mn-ea"/>
                <a:cs typeface="+mn-cs"/>
              </a:rPr>
              <a:t>govoriti</a:t>
            </a:r>
            <a:r>
              <a:rPr lang="en-US" sz="1200" b="0" i="0" u="none" strike="noStrike" kern="1200" baseline="0" dirty="0">
                <a:solidFill>
                  <a:schemeClr val="tx1"/>
                </a:solidFill>
                <a:latin typeface="+mn-lt"/>
                <a:ea typeface="+mn-ea"/>
                <a:cs typeface="+mn-cs"/>
              </a:rPr>
              <a:t> o </a:t>
            </a:r>
            <a:r>
              <a:rPr lang="en-US" sz="1200" b="0" i="0" u="none" strike="noStrike" kern="1200" baseline="0" dirty="0" err="1">
                <a:solidFill>
                  <a:schemeClr val="tx1"/>
                </a:solidFill>
                <a:latin typeface="+mn-lt"/>
                <a:ea typeface="+mn-ea"/>
                <a:cs typeface="+mn-cs"/>
              </a:rPr>
              <a:t>dono</a:t>
            </a:r>
            <a:r>
              <a:rPr lang="sr-Latn-RS" sz="1200" b="0" i="0" u="none" strike="noStrike" kern="1200" baseline="0" dirty="0">
                <a:solidFill>
                  <a:schemeClr val="tx1"/>
                </a:solidFill>
                <a:latin typeface="+mn-lt"/>
                <a:ea typeface="+mn-ea"/>
                <a:cs typeface="+mn-cs"/>
              </a:rPr>
              <a:t>š</a:t>
            </a:r>
            <a:r>
              <a:rPr lang="en-US" sz="1200" b="0" i="0" u="none" strike="noStrike" kern="1200" baseline="0" dirty="0" err="1">
                <a:solidFill>
                  <a:schemeClr val="tx1"/>
                </a:solidFill>
                <a:latin typeface="+mn-lt"/>
                <a:ea typeface="+mn-ea"/>
                <a:cs typeface="+mn-cs"/>
              </a:rPr>
              <a:t>enju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zaklju</a:t>
            </a:r>
            <a:r>
              <a:rPr lang="sr-Latn-RS" sz="1200" b="0" i="0" u="none" strike="noStrike" kern="1200" baseline="0" dirty="0">
                <a:solidFill>
                  <a:schemeClr val="tx1"/>
                </a:solidFill>
                <a:latin typeface="+mn-lt"/>
                <a:ea typeface="+mn-ea"/>
                <a:cs typeface="+mn-cs"/>
              </a:rPr>
              <a:t>č</a:t>
            </a:r>
            <a:r>
              <a:rPr lang="en-US" sz="1200" b="0" i="0" u="none" strike="noStrike" kern="1200" baseline="0" dirty="0">
                <a:solidFill>
                  <a:schemeClr val="tx1"/>
                </a:solidFill>
                <a:latin typeface="+mn-lt"/>
                <a:ea typeface="+mn-ea"/>
                <a:cs typeface="+mn-cs"/>
              </a:rPr>
              <a:t>aka o </a:t>
            </a:r>
            <a:r>
              <a:rPr lang="en-US" sz="1200" b="0" i="0" u="none" strike="noStrike" kern="1200" baseline="0" dirty="0" err="1">
                <a:solidFill>
                  <a:schemeClr val="tx1"/>
                </a:solidFill>
                <a:latin typeface="+mn-lt"/>
                <a:ea typeface="+mn-ea"/>
                <a:cs typeface="+mn-cs"/>
              </a:rPr>
              <a:t>nepoznatim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slu</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ajevima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osnovu</a:t>
            </a:r>
            <a:r>
              <a:rPr lang="sr-Latn-RS" sz="1200" b="0" i="0" u="none" strike="noStrike" kern="1200" baseline="0" dirty="0">
                <a:solidFill>
                  <a:schemeClr val="tx1"/>
                </a:solidFill>
                <a:latin typeface="+mn-lt"/>
                <a:ea typeface="+mn-ea"/>
                <a:cs typeface="+mn-cs"/>
              </a:rPr>
              <a:t> </a:t>
            </a:r>
            <a:r>
              <a:rPr lang="pl-PL" sz="1200" b="0" i="0" u="none" strike="noStrike" kern="1200" baseline="0" dirty="0">
                <a:solidFill>
                  <a:schemeClr val="tx1"/>
                </a:solidFill>
                <a:latin typeface="+mn-lt"/>
                <a:ea typeface="+mn-ea"/>
                <a:cs typeface="+mn-cs"/>
              </a:rPr>
              <a:t>znanja o nekim drugim, poznatim, slučajevima.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pl-PL" sz="1200" b="0" i="0" u="none" strike="noStrike" kern="1200" baseline="0" dirty="0">
                <a:solidFill>
                  <a:schemeClr val="tx1"/>
                </a:solidFill>
                <a:latin typeface="+mn-lt"/>
                <a:ea typeface="+mn-ea"/>
                <a:cs typeface="+mn-cs"/>
              </a:rPr>
              <a:t>Proces u kojem se znanje koje </a:t>
            </a:r>
            <a:r>
              <a:rPr lang="en-US" sz="1200" b="0" i="0" u="none" strike="noStrike" kern="1200" baseline="0" dirty="0" err="1">
                <a:solidFill>
                  <a:schemeClr val="tx1"/>
                </a:solidFill>
                <a:latin typeface="+mn-lt"/>
                <a:ea typeface="+mn-ea"/>
                <a:cs typeface="+mn-cs"/>
              </a:rPr>
              <a:t>va</a:t>
            </a:r>
            <a:r>
              <a:rPr lang="sr-Latn-RS" sz="1200" b="0" i="0" u="none" strike="noStrike" kern="1200" baseline="0" dirty="0">
                <a:solidFill>
                  <a:schemeClr val="tx1"/>
                </a:solidFill>
                <a:latin typeface="+mn-lt"/>
                <a:ea typeface="+mn-ea"/>
                <a:cs typeface="+mn-cs"/>
              </a:rPr>
              <a:t>ž</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neki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skup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slu</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ajeva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prenosi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neki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njegov</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nadskup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naziva</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generalizacijom</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induktivnim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zaklju</a:t>
            </a:r>
            <a:r>
              <a:rPr lang="sr-Latn-RS" sz="1200" b="0" i="0" u="none" strike="noStrike" kern="1200" baseline="0" dirty="0">
                <a:solidFill>
                  <a:schemeClr val="tx1"/>
                </a:solidFill>
                <a:latin typeface="+mn-lt"/>
                <a:ea typeface="+mn-ea"/>
                <a:cs typeface="+mn-cs"/>
              </a:rPr>
              <a:t>č</a:t>
            </a:r>
            <a:r>
              <a:rPr lang="en-US" sz="1200" b="0" i="0" u="none" strike="noStrike" kern="1200" baseline="0" dirty="0" err="1">
                <a:solidFill>
                  <a:schemeClr val="tx1"/>
                </a:solidFill>
                <a:latin typeface="+mn-lt"/>
                <a:ea typeface="+mn-ea"/>
                <a:cs typeface="+mn-cs"/>
              </a:rPr>
              <a:t>ivanjem</a:t>
            </a:r>
            <a:r>
              <a:rPr lang="en-US" sz="1200" b="0" i="0" u="none" strike="noStrike" kern="1200" baseline="0" dirty="0">
                <a:solidFill>
                  <a:schemeClr val="tx1"/>
                </a:solidFill>
                <a:latin typeface="+mn-lt"/>
                <a:ea typeface="+mn-ea"/>
                <a:cs typeface="+mn-cs"/>
              </a:rPr>
              <a:t>. </a:t>
            </a:r>
            <a:endParaRPr lang="sr-Latn-RS" sz="1200" b="0" i="0" u="none" strike="noStrike" kern="1200" baseline="0" dirty="0">
              <a:solidFill>
                <a:schemeClr val="tx1"/>
              </a:solidFill>
              <a:latin typeface="+mn-lt"/>
              <a:ea typeface="+mn-ea"/>
              <a:cs typeface="+mn-cs"/>
            </a:endParaRPr>
          </a:p>
          <a:p>
            <a:pPr marL="0" lvl="0" indent="0">
              <a:buFont typeface="Arial" pitchFamily="34" charset="0"/>
              <a:buNone/>
            </a:pPr>
            <a:endParaRPr lang="sr-Latn-RS" baseline="0" dirty="0"/>
          </a:p>
          <a:p>
            <a:pPr marL="628650"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7</a:t>
            </a:fld>
            <a:endParaRPr lang="en-US"/>
          </a:p>
        </p:txBody>
      </p:sp>
    </p:spTree>
    <p:extLst>
      <p:ext uri="{BB962C8B-B14F-4D97-AF65-F5344CB8AC3E}">
        <p14:creationId xmlns:p14="http://schemas.microsoft.com/office/powerpoint/2010/main" val="182482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solidFill>
                <a:schemeClr val="tx1"/>
              </a:solidFill>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8</a:t>
            </a:fld>
            <a:endParaRPr lang="en-US"/>
          </a:p>
        </p:txBody>
      </p:sp>
    </p:spTree>
    <p:extLst>
      <p:ext uri="{BB962C8B-B14F-4D97-AF65-F5344CB8AC3E}">
        <p14:creationId xmlns:p14="http://schemas.microsoft.com/office/powerpoint/2010/main" val="229388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a:t>https://www.youtube.com/watch?v=WAdpPABoTzE</a:t>
            </a:r>
            <a:endParaRPr lang="sr-Latn-RS" dirty="0"/>
          </a:p>
          <a:p>
            <a:pPr marL="171450" indent="-171450">
              <a:buFont typeface="Arial" pitchFamily="34" charset="0"/>
              <a:buChar char="•"/>
            </a:pPr>
            <a:r>
              <a:rPr lang="sr-Latn-RS" dirty="0"/>
              <a:t>Sunce uvek</a:t>
            </a:r>
            <a:r>
              <a:rPr lang="sr-Latn-RS" baseline="0" dirty="0"/>
              <a:t> izlazi na istoku, svi labudovi su beli</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9</a:t>
            </a:fld>
            <a:endParaRPr lang="en-US"/>
          </a:p>
        </p:txBody>
      </p:sp>
    </p:spTree>
    <p:extLst>
      <p:ext uri="{BB962C8B-B14F-4D97-AF65-F5344CB8AC3E}">
        <p14:creationId xmlns:p14="http://schemas.microsoft.com/office/powerpoint/2010/main" val="4150526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5405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436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997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84255"/>
          </a:xfrm>
          <a:solidFill>
            <a:schemeClr val="accent5">
              <a:lumMod val="50000"/>
            </a:schemeClr>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30629" y="1122239"/>
            <a:ext cx="8882742" cy="5127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382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70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539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943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697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4047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9063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986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7C036-4298-B04A-8B31-67A65E636248}" type="datetimeFigureOut">
              <a:rPr lang="en-US" smtClean="0">
                <a:solidFill>
                  <a:prstClr val="black">
                    <a:tint val="75000"/>
                  </a:prstClr>
                </a:solidFill>
              </a:rPr>
              <a:pPr/>
              <a:t>10/12/2020</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0331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80.png"/><Relationship Id="rId7"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39.png"/><Relationship Id="rId10" Type="http://schemas.openxmlformats.org/officeDocument/2006/relationships/image" Target="../media/image132.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4.svg"/></Relationships>
</file>

<file path=ppt/slides/_rels/slide38.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5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650" y="5358141"/>
            <a:ext cx="7886700" cy="942664"/>
          </a:xfrm>
        </p:spPr>
        <p:txBody>
          <a:bodyPr vert="horz" lIns="91440" tIns="45720" rIns="91440" bIns="45720" rtlCol="0" anchor="ctr">
            <a:normAutofit fontScale="90000"/>
          </a:bodyPr>
          <a:lstStyle/>
          <a:p>
            <a:r>
              <a:rPr lang="sr-Latn-RS" sz="4500" kern="1200" dirty="0">
                <a:solidFill>
                  <a:srgbClr val="0D79A5"/>
                </a:solidFill>
                <a:latin typeface="+mj-lt"/>
                <a:ea typeface="+mj-ea"/>
                <a:cs typeface="+mj-cs"/>
              </a:rPr>
              <a:t>Pregled oblasti i </a:t>
            </a:r>
            <a:br>
              <a:rPr lang="sr-Latn-RS" sz="4500" kern="1200" dirty="0">
                <a:solidFill>
                  <a:srgbClr val="0D79A5"/>
                </a:solidFill>
                <a:latin typeface="+mj-lt"/>
                <a:ea typeface="+mj-ea"/>
                <a:cs typeface="+mj-cs"/>
              </a:rPr>
            </a:br>
            <a:r>
              <a:rPr lang="sr-Latn-RS" sz="4500" kern="1200" dirty="0">
                <a:solidFill>
                  <a:srgbClr val="0D79A5"/>
                </a:solidFill>
                <a:latin typeface="+mj-lt"/>
                <a:ea typeface="+mj-ea"/>
                <a:cs typeface="+mj-cs"/>
              </a:rPr>
              <a:t>rekapitulacija osnovnih pojmova</a:t>
            </a:r>
            <a:endParaRPr lang="en-US" sz="4500" kern="1200" dirty="0">
              <a:solidFill>
                <a:srgbClr val="0D79A5"/>
              </a:solidFill>
              <a:latin typeface="+mj-lt"/>
              <a:ea typeface="+mj-ea"/>
              <a:cs typeface="+mj-cs"/>
            </a:endParaRPr>
          </a:p>
        </p:txBody>
      </p:sp>
      <p:pic>
        <p:nvPicPr>
          <p:cNvPr id="3074" name="Picture 2" descr="Understanding Computer Vision Techniques! – mc.ai">
            <a:extLst>
              <a:ext uri="{FF2B5EF4-FFF2-40B4-BE49-F238E27FC236}">
                <a16:creationId xmlns:a16="http://schemas.microsoft.com/office/drawing/2014/main" id="{6533AB39-0D1F-486A-B871-86398C36A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30" r="32581" b="-4"/>
          <a:stretch/>
        </p:blipFill>
        <p:spPr bwMode="auto">
          <a:xfrm>
            <a:off x="2836044" y="557189"/>
            <a:ext cx="3471910" cy="46292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800077-AE8B-4EB7-915B-0577E94E9F06}"/>
              </a:ext>
            </a:extLst>
          </p:cNvPr>
          <p:cNvSpPr txBox="1"/>
          <p:nvPr/>
        </p:nvSpPr>
        <p:spPr>
          <a:xfrm>
            <a:off x="239611" y="1930990"/>
            <a:ext cx="2378844" cy="646331"/>
          </a:xfrm>
          <a:prstGeom prst="rect">
            <a:avLst/>
          </a:prstGeom>
          <a:noFill/>
        </p:spPr>
        <p:txBody>
          <a:bodyPr wrap="square" rtlCol="0">
            <a:spAutoFit/>
          </a:bodyPr>
          <a:lstStyle/>
          <a:p>
            <a:pPr algn="ctr"/>
            <a:r>
              <a:rPr lang="sr-Latn-RS" dirty="0">
                <a:solidFill>
                  <a:schemeClr val="tx1">
                    <a:lumMod val="50000"/>
                    <a:lumOff val="50000"/>
                  </a:schemeClr>
                </a:solidFill>
              </a:rPr>
              <a:t>Induktivno</a:t>
            </a:r>
            <a:r>
              <a:rPr lang="en-US" dirty="0">
                <a:solidFill>
                  <a:schemeClr val="tx1">
                    <a:lumMod val="50000"/>
                    <a:lumOff val="50000"/>
                  </a:schemeClr>
                </a:solidFill>
              </a:rPr>
              <a:t>/</a:t>
            </a:r>
            <a:r>
              <a:rPr lang="en-US" dirty="0" err="1">
                <a:solidFill>
                  <a:schemeClr val="tx1">
                    <a:lumMod val="50000"/>
                    <a:lumOff val="50000"/>
                  </a:schemeClr>
                </a:solidFill>
              </a:rPr>
              <a:t>deduktivno</a:t>
            </a:r>
            <a:r>
              <a:rPr lang="en-US" dirty="0">
                <a:solidFill>
                  <a:schemeClr val="tx1">
                    <a:lumMod val="50000"/>
                    <a:lumOff val="50000"/>
                  </a:schemeClr>
                </a:solidFill>
              </a:rPr>
              <a:t> </a:t>
            </a:r>
            <a:r>
              <a:rPr lang="sr-Latn-RS" dirty="0">
                <a:solidFill>
                  <a:schemeClr val="tx1">
                    <a:lumMod val="50000"/>
                    <a:lumOff val="50000"/>
                  </a:schemeClr>
                </a:solidFill>
              </a:rPr>
              <a:t>zaključivanje</a:t>
            </a:r>
            <a:endParaRPr lang="en-US" dirty="0">
              <a:solidFill>
                <a:schemeClr val="tx1">
                  <a:lumMod val="50000"/>
                  <a:lumOff val="50000"/>
                </a:schemeClr>
              </a:solidFill>
            </a:endParaRPr>
          </a:p>
        </p:txBody>
      </p:sp>
      <p:sp>
        <p:nvSpPr>
          <p:cNvPr id="14" name="TextBox 13">
            <a:extLst>
              <a:ext uri="{FF2B5EF4-FFF2-40B4-BE49-F238E27FC236}">
                <a16:creationId xmlns:a16="http://schemas.microsoft.com/office/drawing/2014/main" id="{BEA00910-E5EA-42D7-8142-BB65D1791958}"/>
              </a:ext>
            </a:extLst>
          </p:cNvPr>
          <p:cNvSpPr txBox="1"/>
          <p:nvPr/>
        </p:nvSpPr>
        <p:spPr>
          <a:xfrm>
            <a:off x="258945" y="3304791"/>
            <a:ext cx="2378844" cy="646331"/>
          </a:xfrm>
          <a:prstGeom prst="rect">
            <a:avLst/>
          </a:prstGeom>
          <a:noFill/>
        </p:spPr>
        <p:txBody>
          <a:bodyPr wrap="square" rtlCol="0">
            <a:spAutoFit/>
          </a:bodyPr>
          <a:lstStyle/>
          <a:p>
            <a:pPr algn="ctr"/>
            <a:r>
              <a:rPr lang="sr-Latn-RS" dirty="0">
                <a:solidFill>
                  <a:schemeClr val="tx1">
                    <a:lumMod val="50000"/>
                    <a:lumOff val="50000"/>
                  </a:schemeClr>
                </a:solidFill>
              </a:rPr>
              <a:t>Pregled oblasti soft </a:t>
            </a:r>
            <a:r>
              <a:rPr lang="sr-Latn-RS" dirty="0" err="1">
                <a:solidFill>
                  <a:schemeClr val="tx1">
                    <a:lumMod val="50000"/>
                    <a:lumOff val="50000"/>
                  </a:schemeClr>
                </a:solidFill>
              </a:rPr>
              <a:t>kompjutinga</a:t>
            </a:r>
            <a:endParaRPr lang="en-US" dirty="0">
              <a:solidFill>
                <a:schemeClr val="tx1">
                  <a:lumMod val="50000"/>
                  <a:lumOff val="50000"/>
                </a:schemeClr>
              </a:solidFill>
            </a:endParaRPr>
          </a:p>
        </p:txBody>
      </p:sp>
      <p:sp>
        <p:nvSpPr>
          <p:cNvPr id="15" name="TextBox 14">
            <a:extLst>
              <a:ext uri="{FF2B5EF4-FFF2-40B4-BE49-F238E27FC236}">
                <a16:creationId xmlns:a16="http://schemas.microsoft.com/office/drawing/2014/main" id="{28A77362-24F0-47DE-8A5D-381A7B6EFD3E}"/>
              </a:ext>
            </a:extLst>
          </p:cNvPr>
          <p:cNvSpPr txBox="1"/>
          <p:nvPr/>
        </p:nvSpPr>
        <p:spPr>
          <a:xfrm>
            <a:off x="6525543" y="557189"/>
            <a:ext cx="2378844" cy="646331"/>
          </a:xfrm>
          <a:prstGeom prst="rect">
            <a:avLst/>
          </a:prstGeom>
          <a:noFill/>
        </p:spPr>
        <p:txBody>
          <a:bodyPr wrap="square" rtlCol="0">
            <a:spAutoFit/>
          </a:bodyPr>
          <a:lstStyle/>
          <a:p>
            <a:pPr algn="ctr"/>
            <a:r>
              <a:rPr lang="sr-Latn-RS" dirty="0">
                <a:solidFill>
                  <a:schemeClr val="tx1">
                    <a:lumMod val="50000"/>
                    <a:lumOff val="50000"/>
                  </a:schemeClr>
                </a:solidFill>
              </a:rPr>
              <a:t>Osnovni tok nadgledanog učenja</a:t>
            </a:r>
            <a:endParaRPr lang="en-US" dirty="0">
              <a:solidFill>
                <a:schemeClr val="tx1">
                  <a:lumMod val="50000"/>
                  <a:lumOff val="50000"/>
                </a:schemeClr>
              </a:solidFill>
            </a:endParaRPr>
          </a:p>
        </p:txBody>
      </p:sp>
      <p:sp>
        <p:nvSpPr>
          <p:cNvPr id="16" name="TextBox 15">
            <a:extLst>
              <a:ext uri="{FF2B5EF4-FFF2-40B4-BE49-F238E27FC236}">
                <a16:creationId xmlns:a16="http://schemas.microsoft.com/office/drawing/2014/main" id="{093E9170-EDA6-4B52-A28A-5FE3A604C01E}"/>
              </a:ext>
            </a:extLst>
          </p:cNvPr>
          <p:cNvSpPr txBox="1"/>
          <p:nvPr/>
        </p:nvSpPr>
        <p:spPr>
          <a:xfrm>
            <a:off x="6525543" y="2069490"/>
            <a:ext cx="2378844" cy="369332"/>
          </a:xfrm>
          <a:prstGeom prst="rect">
            <a:avLst/>
          </a:prstGeom>
          <a:noFill/>
        </p:spPr>
        <p:txBody>
          <a:bodyPr wrap="square" rtlCol="0">
            <a:spAutoFit/>
          </a:bodyPr>
          <a:lstStyle/>
          <a:p>
            <a:pPr algn="ctr"/>
            <a:r>
              <a:rPr lang="sr-Latn-RS" dirty="0">
                <a:solidFill>
                  <a:schemeClr val="tx1">
                    <a:lumMod val="50000"/>
                    <a:lumOff val="50000"/>
                  </a:schemeClr>
                </a:solidFill>
              </a:rPr>
              <a:t>Evaluacija modela</a:t>
            </a:r>
            <a:endParaRPr lang="en-US" dirty="0">
              <a:solidFill>
                <a:schemeClr val="tx1">
                  <a:lumMod val="50000"/>
                  <a:lumOff val="50000"/>
                </a:schemeClr>
              </a:solidFill>
            </a:endParaRPr>
          </a:p>
        </p:txBody>
      </p:sp>
      <p:sp>
        <p:nvSpPr>
          <p:cNvPr id="17" name="TextBox 16">
            <a:extLst>
              <a:ext uri="{FF2B5EF4-FFF2-40B4-BE49-F238E27FC236}">
                <a16:creationId xmlns:a16="http://schemas.microsoft.com/office/drawing/2014/main" id="{8ABC10ED-0942-4F75-9477-1C4B871D83F6}"/>
              </a:ext>
            </a:extLst>
          </p:cNvPr>
          <p:cNvSpPr txBox="1"/>
          <p:nvPr/>
        </p:nvSpPr>
        <p:spPr>
          <a:xfrm>
            <a:off x="6525543" y="3304792"/>
            <a:ext cx="2378844" cy="646331"/>
          </a:xfrm>
          <a:prstGeom prst="rect">
            <a:avLst/>
          </a:prstGeom>
          <a:noFill/>
        </p:spPr>
        <p:txBody>
          <a:bodyPr wrap="square" rtlCol="0">
            <a:spAutoFit/>
          </a:bodyPr>
          <a:lstStyle/>
          <a:p>
            <a:pPr algn="ctr"/>
            <a:r>
              <a:rPr lang="sr-Latn-RS" dirty="0">
                <a:solidFill>
                  <a:schemeClr val="tx1">
                    <a:lumMod val="50000"/>
                    <a:lumOff val="50000"/>
                  </a:schemeClr>
                </a:solidFill>
              </a:rPr>
              <a:t>Optimizacija hiper-parametara</a:t>
            </a:r>
            <a:endParaRPr lang="en-US" dirty="0">
              <a:solidFill>
                <a:schemeClr val="tx1">
                  <a:lumMod val="50000"/>
                  <a:lumOff val="50000"/>
                </a:schemeClr>
              </a:solidFill>
            </a:endParaRPr>
          </a:p>
        </p:txBody>
      </p:sp>
      <p:sp>
        <p:nvSpPr>
          <p:cNvPr id="19" name="TextBox 18">
            <a:extLst>
              <a:ext uri="{FF2B5EF4-FFF2-40B4-BE49-F238E27FC236}">
                <a16:creationId xmlns:a16="http://schemas.microsoft.com/office/drawing/2014/main" id="{82D2B189-6243-47B1-94C9-FFBC267E2BC8}"/>
              </a:ext>
            </a:extLst>
          </p:cNvPr>
          <p:cNvSpPr txBox="1"/>
          <p:nvPr/>
        </p:nvSpPr>
        <p:spPr>
          <a:xfrm>
            <a:off x="6525543" y="4817093"/>
            <a:ext cx="2378844" cy="369332"/>
          </a:xfrm>
          <a:prstGeom prst="rect">
            <a:avLst/>
          </a:prstGeom>
          <a:noFill/>
        </p:spPr>
        <p:txBody>
          <a:bodyPr wrap="square" rtlCol="0">
            <a:spAutoFit/>
          </a:bodyPr>
          <a:lstStyle/>
          <a:p>
            <a:pPr algn="ctr"/>
            <a:r>
              <a:rPr lang="sr-Latn-RS" dirty="0">
                <a:solidFill>
                  <a:schemeClr val="tx1">
                    <a:lumMod val="50000"/>
                    <a:lumOff val="50000"/>
                  </a:schemeClr>
                </a:solidFill>
              </a:rPr>
              <a:t>Analiza grešaka modela</a:t>
            </a:r>
            <a:endParaRPr lang="en-US" dirty="0">
              <a:solidFill>
                <a:schemeClr val="tx1">
                  <a:lumMod val="50000"/>
                  <a:lumOff val="50000"/>
                </a:schemeClr>
              </a:solidFill>
            </a:endParaRPr>
          </a:p>
        </p:txBody>
      </p:sp>
    </p:spTree>
    <p:extLst>
      <p:ext uri="{BB962C8B-B14F-4D97-AF65-F5344CB8AC3E}">
        <p14:creationId xmlns:p14="http://schemas.microsoft.com/office/powerpoint/2010/main" val="329977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P spid="17"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Različiti ciljevi</a:t>
            </a:r>
            <a:endParaRPr lang="en-US" dirty="0"/>
          </a:p>
        </p:txBody>
      </p:sp>
      <p:sp>
        <p:nvSpPr>
          <p:cNvPr id="4" name="Rectangle: Rounded Corners 3">
            <a:extLst>
              <a:ext uri="{FF2B5EF4-FFF2-40B4-BE49-F238E27FC236}">
                <a16:creationId xmlns:a16="http://schemas.microsoft.com/office/drawing/2014/main" id="{A35A02CB-6196-46E6-9410-6866E4D26A98}"/>
              </a:ext>
            </a:extLst>
          </p:cNvPr>
          <p:cNvSpPr/>
          <p:nvPr/>
        </p:nvSpPr>
        <p:spPr>
          <a:xfrm>
            <a:off x="609600" y="2194727"/>
            <a:ext cx="3429000" cy="6858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solidFill>
                  <a:schemeClr val="lt1"/>
                </a:solidFill>
              </a:rPr>
              <a:t>Deduktivno zaključivanje </a:t>
            </a:r>
            <a:endParaRPr lang="en-US" sz="2400" dirty="0">
              <a:solidFill>
                <a:schemeClr val="lt1"/>
              </a:solidFill>
            </a:endParaRPr>
          </a:p>
        </p:txBody>
      </p:sp>
      <p:sp>
        <p:nvSpPr>
          <p:cNvPr id="5" name="Rectangle: Rounded Corners 4">
            <a:extLst>
              <a:ext uri="{FF2B5EF4-FFF2-40B4-BE49-F238E27FC236}">
                <a16:creationId xmlns:a16="http://schemas.microsoft.com/office/drawing/2014/main" id="{93239328-19BF-4395-AFE7-FCBED131B26B}"/>
              </a:ext>
            </a:extLst>
          </p:cNvPr>
          <p:cNvSpPr/>
          <p:nvPr/>
        </p:nvSpPr>
        <p:spPr>
          <a:xfrm>
            <a:off x="5105400" y="2194727"/>
            <a:ext cx="3429000" cy="6858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solidFill>
                  <a:schemeClr val="lt1"/>
                </a:solidFill>
              </a:rPr>
              <a:t>Sigurnost</a:t>
            </a:r>
            <a:endParaRPr lang="en-US" sz="2400" dirty="0">
              <a:solidFill>
                <a:schemeClr val="lt1"/>
              </a:solidFill>
            </a:endParaRPr>
          </a:p>
        </p:txBody>
      </p:sp>
      <p:sp>
        <p:nvSpPr>
          <p:cNvPr id="6" name="Rectangle: Rounded Corners 5">
            <a:extLst>
              <a:ext uri="{FF2B5EF4-FFF2-40B4-BE49-F238E27FC236}">
                <a16:creationId xmlns:a16="http://schemas.microsoft.com/office/drawing/2014/main" id="{0578CC27-6938-484B-99CD-9A500A5F127A}"/>
              </a:ext>
            </a:extLst>
          </p:cNvPr>
          <p:cNvSpPr/>
          <p:nvPr/>
        </p:nvSpPr>
        <p:spPr>
          <a:xfrm>
            <a:off x="609600" y="4191000"/>
            <a:ext cx="3429000" cy="6858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t>Induktivno zaključivanje</a:t>
            </a:r>
            <a:endParaRPr lang="en-US" sz="2400" dirty="0">
              <a:solidFill>
                <a:schemeClr val="lt1"/>
              </a:solidFill>
            </a:endParaRPr>
          </a:p>
        </p:txBody>
      </p:sp>
      <p:sp>
        <p:nvSpPr>
          <p:cNvPr id="7" name="Rectangle: Rounded Corners 6">
            <a:extLst>
              <a:ext uri="{FF2B5EF4-FFF2-40B4-BE49-F238E27FC236}">
                <a16:creationId xmlns:a16="http://schemas.microsoft.com/office/drawing/2014/main" id="{130A70F1-9325-4E26-A349-F05ADAB0A6EE}"/>
              </a:ext>
            </a:extLst>
          </p:cNvPr>
          <p:cNvSpPr/>
          <p:nvPr/>
        </p:nvSpPr>
        <p:spPr>
          <a:xfrm>
            <a:off x="5105400" y="4191000"/>
            <a:ext cx="3429000" cy="6858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t>Verovatnoća</a:t>
            </a:r>
            <a:endParaRPr lang="en-US" sz="2400" dirty="0">
              <a:solidFill>
                <a:schemeClr val="lt1"/>
              </a:solidFill>
            </a:endParaRPr>
          </a:p>
        </p:txBody>
      </p:sp>
      <p:sp>
        <p:nvSpPr>
          <p:cNvPr id="10" name="Arrow: Right 9">
            <a:extLst>
              <a:ext uri="{FF2B5EF4-FFF2-40B4-BE49-F238E27FC236}">
                <a16:creationId xmlns:a16="http://schemas.microsoft.com/office/drawing/2014/main" id="{E357BBFF-0A55-48BB-A506-588ECB76EE0A}"/>
              </a:ext>
            </a:extLst>
          </p:cNvPr>
          <p:cNvSpPr/>
          <p:nvPr/>
        </p:nvSpPr>
        <p:spPr>
          <a:xfrm>
            <a:off x="4191000" y="2347127"/>
            <a:ext cx="762000" cy="304800"/>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1C45ED4-5B87-4787-A01D-049A527AD18B}"/>
              </a:ext>
            </a:extLst>
          </p:cNvPr>
          <p:cNvSpPr/>
          <p:nvPr/>
        </p:nvSpPr>
        <p:spPr>
          <a:xfrm>
            <a:off x="4191000" y="4381500"/>
            <a:ext cx="762000" cy="304800"/>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3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Na koji način učimo</a:t>
            </a:r>
            <a:r>
              <a:rPr lang="en-US" dirty="0"/>
              <a:t>?</a:t>
            </a:r>
          </a:p>
        </p:txBody>
      </p:sp>
      <p:sp>
        <p:nvSpPr>
          <p:cNvPr id="3" name="Content Placeholder 2"/>
          <p:cNvSpPr>
            <a:spLocks noGrp="1"/>
          </p:cNvSpPr>
          <p:nvPr>
            <p:ph idx="1"/>
          </p:nvPr>
        </p:nvSpPr>
        <p:spPr/>
        <p:txBody>
          <a:bodyPr/>
          <a:lstStyle/>
          <a:p>
            <a:r>
              <a:rPr lang="sr-Latn-RS" i="1" dirty="0"/>
              <a:t>Pre hiljadu godina </a:t>
            </a:r>
            <a:r>
              <a:rPr lang="sr-Latn-RS" dirty="0"/>
              <a:t>nauka je empirična, opisuje prirodne pojave</a:t>
            </a:r>
          </a:p>
          <a:p>
            <a:r>
              <a:rPr lang="sr-Latn-RS" i="1" dirty="0"/>
              <a:t>Pre nekoliko stotina godina</a:t>
            </a:r>
            <a:r>
              <a:rPr lang="sr-Latn-RS" dirty="0"/>
              <a:t> nauka postaje teoretska, koristi modele, aproksimacije i uopštenja</a:t>
            </a:r>
          </a:p>
          <a:p>
            <a:r>
              <a:rPr lang="sr-Latn-RS" i="1" dirty="0"/>
              <a:t>Nekoliko poslednjih decenija </a:t>
            </a:r>
            <a:r>
              <a:rPr lang="sr-Latn-RS" dirty="0"/>
              <a:t>nauka postaje sve više bazirana na izračunljivim pristupima i računarskim simulacijama</a:t>
            </a:r>
          </a:p>
          <a:p>
            <a:r>
              <a:rPr lang="sr-Latn-RS" i="1" dirty="0"/>
              <a:t>Danas</a:t>
            </a:r>
            <a:r>
              <a:rPr lang="sr-Latn-RS" dirty="0"/>
              <a:t> se nauka bavi istraživanjem podataka</a:t>
            </a:r>
          </a:p>
          <a:p>
            <a:endParaRPr lang="en-US" dirty="0"/>
          </a:p>
        </p:txBody>
      </p:sp>
    </p:spTree>
    <p:extLst>
      <p:ext uri="{BB962C8B-B14F-4D97-AF65-F5344CB8AC3E}">
        <p14:creationId xmlns:p14="http://schemas.microsoft.com/office/powerpoint/2010/main" val="163924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http://upload.wikimedia.org/wikipedia/en/thumb/c/c8/Alan_Turing_photo.jpg/200px-Alan_Turing_photo.jpg"/>
          <p:cNvPicPr>
            <a:picLocks noChangeAspect="1" noChangeArrowheads="1"/>
          </p:cNvPicPr>
          <p:nvPr/>
        </p:nvPicPr>
        <p:blipFill>
          <a:blip r:embed="rId3" cstate="print">
            <a:lum bright="50000" contrast="-50000"/>
          </a:blip>
          <a:srcRect/>
          <a:stretch>
            <a:fillRect/>
          </a:stretch>
        </p:blipFill>
        <p:spPr bwMode="auto">
          <a:xfrm>
            <a:off x="4495800" y="1047750"/>
            <a:ext cx="4648200" cy="5810250"/>
          </a:xfrm>
          <a:prstGeom prst="rect">
            <a:avLst/>
          </a:prstGeom>
          <a:noFill/>
        </p:spPr>
      </p:pic>
      <p:sp>
        <p:nvSpPr>
          <p:cNvPr id="2" name="Title 1"/>
          <p:cNvSpPr>
            <a:spLocks noGrp="1"/>
          </p:cNvSpPr>
          <p:nvPr>
            <p:ph type="title"/>
          </p:nvPr>
        </p:nvSpPr>
        <p:spPr/>
        <p:txBody>
          <a:bodyPr/>
          <a:lstStyle/>
          <a:p>
            <a:r>
              <a:rPr lang="sr-Latn-RS" dirty="0">
                <a:solidFill>
                  <a:schemeClr val="accent5"/>
                </a:solidFill>
              </a:rPr>
              <a:t>Istorija</a:t>
            </a:r>
            <a:endParaRPr lang="en-US" dirty="0"/>
          </a:p>
        </p:txBody>
      </p:sp>
      <p:sp>
        <p:nvSpPr>
          <p:cNvPr id="3" name="Content Placeholder 2"/>
          <p:cNvSpPr>
            <a:spLocks noGrp="1"/>
          </p:cNvSpPr>
          <p:nvPr>
            <p:ph idx="1"/>
          </p:nvPr>
        </p:nvSpPr>
        <p:spPr/>
        <p:txBody>
          <a:bodyPr>
            <a:normAutofit lnSpcReduction="10000"/>
          </a:bodyPr>
          <a:lstStyle/>
          <a:p>
            <a:pPr>
              <a:lnSpc>
                <a:spcPct val="110000"/>
              </a:lnSpc>
              <a:spcBef>
                <a:spcPts val="672"/>
              </a:spcBef>
            </a:pPr>
            <a:r>
              <a:rPr lang="sr-Latn-RS" dirty="0"/>
              <a:t>1950 Alan Turing razmišlja o mašinama koje uče</a:t>
            </a:r>
          </a:p>
          <a:p>
            <a:pPr>
              <a:lnSpc>
                <a:spcPct val="110000"/>
              </a:lnSpc>
              <a:spcBef>
                <a:spcPts val="672"/>
              </a:spcBef>
            </a:pPr>
            <a:r>
              <a:rPr lang="en-US" dirty="0"/>
              <a:t>Alan Turing (1912-1954)</a:t>
            </a:r>
            <a:endParaRPr lang="sr-Latn-RS" dirty="0"/>
          </a:p>
          <a:p>
            <a:pPr lvl="1"/>
            <a:r>
              <a:rPr lang="sr-Latn-RS" dirty="0"/>
              <a:t>Tokom drugog svetskog rata se bavi dešifrovanjem neprijateljskih poruka</a:t>
            </a:r>
          </a:p>
          <a:p>
            <a:pPr lvl="1"/>
            <a:r>
              <a:rPr lang="sr-Latn-RS" dirty="0"/>
              <a:t>Razvija jednu od prvih mašina za automatsko rezonovanje da bi uspeo u dešifrovanju poruka</a:t>
            </a:r>
          </a:p>
          <a:p>
            <a:pPr lvl="1"/>
            <a:r>
              <a:rPr lang="sr-Latn-RS" dirty="0"/>
              <a:t>Ključna osoba u osnivanju polja računarstva</a:t>
            </a:r>
            <a:endParaRPr lang="en-US" dirty="0"/>
          </a:p>
          <a:p>
            <a:pPr lvl="1"/>
            <a:r>
              <a:rPr lang="sr-Latn-RS" dirty="0"/>
              <a:t>50</a:t>
            </a:r>
            <a:r>
              <a:rPr lang="en-US" dirty="0"/>
              <a:t>’-</a:t>
            </a:r>
            <a:r>
              <a:rPr lang="sr-Latn-RS" dirty="0"/>
              <a:t>ih godina postavio prve definicije veštačke inteligencije</a:t>
            </a:r>
          </a:p>
          <a:p>
            <a:pPr lvl="2"/>
            <a:r>
              <a:rPr lang="sr-Latn-RS" dirty="0"/>
              <a:t>Izučavao mogućnosti korišćenja prirodnih procesa u mozgu na kreiranje mašina</a:t>
            </a:r>
          </a:p>
          <a:p>
            <a:pPr lvl="2"/>
            <a:r>
              <a:rPr lang="en-US" dirty="0"/>
              <a:t>D</a:t>
            </a:r>
            <a:r>
              <a:rPr lang="sr-Latn-RS" dirty="0"/>
              <a:t>efinisao test prema kome se može testirati da li je mašina inteligentna ili ne</a:t>
            </a:r>
          </a:p>
          <a:p>
            <a:pPr lvl="1"/>
            <a:r>
              <a:rPr lang="sr-Latn-RS" dirty="0"/>
              <a:t>1952. </a:t>
            </a:r>
            <a:r>
              <a:rPr lang="en-US" dirty="0"/>
              <a:t>The Chemical Basis of Morphogenesis</a:t>
            </a:r>
            <a:r>
              <a:rPr lang="sr-Latn-RS" dirty="0"/>
              <a:t> </a:t>
            </a:r>
          </a:p>
          <a:p>
            <a:pPr lvl="2"/>
            <a:r>
              <a:rPr lang="sr-Latn-RS" dirty="0"/>
              <a:t>osnove za oblast pod nazivom </a:t>
            </a:r>
            <a:r>
              <a:rPr lang="sr-Latn-RS" i="1" dirty="0"/>
              <a:t>Veštački život</a:t>
            </a:r>
            <a:endParaRPr lang="en-US" dirty="0"/>
          </a:p>
          <a:p>
            <a:endParaRPr lang="en-US" dirty="0"/>
          </a:p>
        </p:txBody>
      </p:sp>
    </p:spTree>
    <p:extLst>
      <p:ext uri="{BB962C8B-B14F-4D97-AF65-F5344CB8AC3E}">
        <p14:creationId xmlns:p14="http://schemas.microsoft.com/office/powerpoint/2010/main" val="249350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sz="3600" dirty="0"/>
              <a:t>Šta je Soft </a:t>
            </a:r>
            <a:r>
              <a:rPr lang="sr-Latn-RS" sz="3600" dirty="0" err="1"/>
              <a:t>kompjuting</a:t>
            </a:r>
            <a:r>
              <a:rPr lang="en-US" sz="3600" dirty="0"/>
              <a:t>?</a:t>
            </a:r>
            <a:endParaRPr lang="en-US" sz="3600" dirty="0">
              <a:solidFill>
                <a:schemeClr val="accent5"/>
              </a:solidFill>
            </a:endParaRPr>
          </a:p>
        </p:txBody>
      </p:sp>
      <p:graphicFrame>
        <p:nvGraphicFramePr>
          <p:cNvPr id="4" name="Diagram 3"/>
          <p:cNvGraphicFramePr/>
          <p:nvPr/>
        </p:nvGraphicFramePr>
        <p:xfrm>
          <a:off x="685800" y="838200"/>
          <a:ext cx="77724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50834" y="3008623"/>
            <a:ext cx="4343400" cy="2169825"/>
          </a:xfrm>
          <a:prstGeom prst="rect">
            <a:avLst/>
          </a:prstGeom>
        </p:spPr>
        <p:txBody>
          <a:bodyPr wrap="square">
            <a:spAutoFit/>
          </a:bodyPr>
          <a:lstStyle/>
          <a:p>
            <a:pPr marL="285750" indent="-285750">
              <a:spcAft>
                <a:spcPts val="600"/>
              </a:spcAft>
              <a:buFont typeface="Arial" pitchFamily="34" charset="0"/>
              <a:buChar char="•"/>
            </a:pPr>
            <a:r>
              <a:rPr lang="sr-Latn-RS" sz="2400" dirty="0"/>
              <a:t>Zahtevaja eksplicitno programiranje</a:t>
            </a:r>
          </a:p>
          <a:p>
            <a:pPr marL="285750" indent="-285750">
              <a:spcAft>
                <a:spcPts val="600"/>
              </a:spcAft>
              <a:buFont typeface="Arial" pitchFamily="34" charset="0"/>
              <a:buChar char="•"/>
            </a:pPr>
            <a:r>
              <a:rPr lang="sr-Latn-RS" sz="2400" dirty="0"/>
              <a:t>Rezultuje preciznim rešenjima</a:t>
            </a:r>
            <a:endParaRPr lang="en-US" sz="2400" dirty="0"/>
          </a:p>
          <a:p>
            <a:pPr marL="285750" indent="-285750">
              <a:spcAft>
                <a:spcPts val="600"/>
              </a:spcAft>
              <a:buFont typeface="Arial" pitchFamily="34" charset="0"/>
              <a:buChar char="•"/>
            </a:pPr>
            <a:r>
              <a:rPr lang="sr-Latn-RS" sz="2400" dirty="0"/>
              <a:t>Determinističko</a:t>
            </a:r>
          </a:p>
          <a:p>
            <a:pPr marL="285750" indent="-285750">
              <a:spcAft>
                <a:spcPts val="600"/>
              </a:spcAft>
              <a:buFont typeface="Arial" pitchFamily="34" charset="0"/>
              <a:buChar char="•"/>
            </a:pPr>
            <a:r>
              <a:rPr lang="sr-Latn-RS" sz="2400" dirty="0"/>
              <a:t>Zahteva tačno definisan ulaz</a:t>
            </a:r>
          </a:p>
        </p:txBody>
      </p:sp>
      <p:sp>
        <p:nvSpPr>
          <p:cNvPr id="6" name="Rectangle 5"/>
          <p:cNvSpPr/>
          <p:nvPr/>
        </p:nvSpPr>
        <p:spPr>
          <a:xfrm>
            <a:off x="4649766" y="3008623"/>
            <a:ext cx="4343400" cy="2169825"/>
          </a:xfrm>
          <a:prstGeom prst="rect">
            <a:avLst/>
          </a:prstGeom>
        </p:spPr>
        <p:txBody>
          <a:bodyPr wrap="square">
            <a:spAutoFit/>
          </a:bodyPr>
          <a:lstStyle/>
          <a:p>
            <a:pPr marL="285750" indent="-285750">
              <a:spcAft>
                <a:spcPts val="600"/>
              </a:spcAft>
              <a:buFont typeface="Arial" pitchFamily="34" charset="0"/>
              <a:buChar char="•"/>
            </a:pPr>
            <a:r>
              <a:rPr lang="sr-Latn-RS" sz="2400" dirty="0"/>
              <a:t>Programi evoluiraju sa iskustvom (podacima)</a:t>
            </a:r>
          </a:p>
          <a:p>
            <a:pPr marL="285750" indent="-285750">
              <a:spcAft>
                <a:spcPts val="600"/>
              </a:spcAft>
              <a:buFont typeface="Arial" pitchFamily="34" charset="0"/>
              <a:buChar char="•"/>
            </a:pPr>
            <a:r>
              <a:rPr lang="sr-Latn-RS" sz="2400" dirty="0"/>
              <a:t>Rezultuje približnim rešenjima</a:t>
            </a:r>
          </a:p>
          <a:p>
            <a:pPr marL="285750" indent="-285750">
              <a:spcAft>
                <a:spcPts val="600"/>
              </a:spcAft>
              <a:buFont typeface="Arial" pitchFamily="34" charset="0"/>
              <a:buChar char="•"/>
            </a:pPr>
            <a:r>
              <a:rPr lang="sr-Latn-RS" sz="2400" dirty="0"/>
              <a:t>Stohastičko</a:t>
            </a:r>
          </a:p>
          <a:p>
            <a:pPr marL="285750" indent="-285750">
              <a:spcAft>
                <a:spcPts val="600"/>
              </a:spcAft>
              <a:buFont typeface="Arial" pitchFamily="34" charset="0"/>
              <a:buChar char="•"/>
            </a:pPr>
            <a:r>
              <a:rPr lang="sr-Latn-RS" sz="2400" dirty="0"/>
              <a:t>Ulaz dvosmislen i zašumljen</a:t>
            </a:r>
          </a:p>
        </p:txBody>
      </p:sp>
    </p:spTree>
    <p:extLst>
      <p:ext uri="{BB962C8B-B14F-4D97-AF65-F5344CB8AC3E}">
        <p14:creationId xmlns:p14="http://schemas.microsoft.com/office/powerpoint/2010/main" val="24490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Soft Computing</a:t>
            </a:r>
            <a:endParaRPr lang="en-US" dirty="0"/>
          </a:p>
        </p:txBody>
      </p:sp>
      <p:sp>
        <p:nvSpPr>
          <p:cNvPr id="3" name="Content Placeholder 2"/>
          <p:cNvSpPr>
            <a:spLocks noGrp="1"/>
          </p:cNvSpPr>
          <p:nvPr>
            <p:ph idx="1"/>
          </p:nvPr>
        </p:nvSpPr>
        <p:spPr>
          <a:xfrm>
            <a:off x="130629" y="5715000"/>
            <a:ext cx="8882742" cy="535074"/>
          </a:xfrm>
        </p:spPr>
        <p:txBody>
          <a:bodyPr>
            <a:normAutofit/>
          </a:bodyPr>
          <a:lstStyle/>
          <a:p>
            <a:pPr lvl="1"/>
            <a:endParaRPr lang="sr-Latn-RS" dirty="0"/>
          </a:p>
          <a:p>
            <a:endParaRPr lang="en-US" dirty="0"/>
          </a:p>
        </p:txBody>
      </p:sp>
      <p:sp>
        <p:nvSpPr>
          <p:cNvPr id="4" name="Rectangle: Rounded Corners 3">
            <a:extLst>
              <a:ext uri="{FF2B5EF4-FFF2-40B4-BE49-F238E27FC236}">
                <a16:creationId xmlns:a16="http://schemas.microsoft.com/office/drawing/2014/main" id="{A3BDB3D5-34C8-44E2-B13B-F60D5AB19663}"/>
              </a:ext>
            </a:extLst>
          </p:cNvPr>
          <p:cNvSpPr/>
          <p:nvPr/>
        </p:nvSpPr>
        <p:spPr>
          <a:xfrm>
            <a:off x="381000" y="1143000"/>
            <a:ext cx="8382000" cy="884254"/>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800" dirty="0"/>
              <a:t>Primena računarske obrade podataka na probleme koji</a:t>
            </a:r>
          </a:p>
        </p:txBody>
      </p:sp>
      <p:sp>
        <p:nvSpPr>
          <p:cNvPr id="5" name="Speech Bubble: Rectangle with Corners Rounded 4">
            <a:extLst>
              <a:ext uri="{FF2B5EF4-FFF2-40B4-BE49-F238E27FC236}">
                <a16:creationId xmlns:a16="http://schemas.microsoft.com/office/drawing/2014/main" id="{10CBCC03-9144-4C27-AA3A-400F2E6E193E}"/>
              </a:ext>
            </a:extLst>
          </p:cNvPr>
          <p:cNvSpPr/>
          <p:nvPr/>
        </p:nvSpPr>
        <p:spPr>
          <a:xfrm>
            <a:off x="130629" y="2667000"/>
            <a:ext cx="4114800" cy="884254"/>
          </a:xfrm>
          <a:prstGeom prst="wedgeRoundRectCallout">
            <a:avLst>
              <a:gd name="adj1" fmla="val 32898"/>
              <a:gd name="adj2" fmla="val -123464"/>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1" algn="ctr"/>
            <a:r>
              <a:rPr lang="sr-Latn-RS" sz="2400" dirty="0"/>
              <a:t>Nemaju tradicionalno rešenje</a:t>
            </a:r>
          </a:p>
        </p:txBody>
      </p:sp>
      <p:sp>
        <p:nvSpPr>
          <p:cNvPr id="6" name="Speech Bubble: Rectangle with Corners Rounded 5">
            <a:extLst>
              <a:ext uri="{FF2B5EF4-FFF2-40B4-BE49-F238E27FC236}">
                <a16:creationId xmlns:a16="http://schemas.microsoft.com/office/drawing/2014/main" id="{F9708C8B-F837-4D36-856C-A4D122201E3C}"/>
              </a:ext>
            </a:extLst>
          </p:cNvPr>
          <p:cNvSpPr/>
          <p:nvPr/>
        </p:nvSpPr>
        <p:spPr>
          <a:xfrm>
            <a:off x="4898571" y="2669275"/>
            <a:ext cx="4114800" cy="884254"/>
          </a:xfrm>
          <a:prstGeom prst="wedgeRoundRectCallout">
            <a:avLst>
              <a:gd name="adj1" fmla="val -32441"/>
              <a:gd name="adj2" fmla="val -122663"/>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1" algn="ctr"/>
            <a:r>
              <a:rPr lang="sr-Latn-RS" sz="2400" dirty="0"/>
              <a:t>Moraju biti robusni na šum i operisati u stvarnom svetu</a:t>
            </a:r>
          </a:p>
        </p:txBody>
      </p:sp>
      <p:sp>
        <p:nvSpPr>
          <p:cNvPr id="7" name="Rectangle 6">
            <a:extLst>
              <a:ext uri="{FF2B5EF4-FFF2-40B4-BE49-F238E27FC236}">
                <a16:creationId xmlns:a16="http://schemas.microsoft.com/office/drawing/2014/main" id="{368860D1-1307-45A2-A778-8E25D188597A}"/>
              </a:ext>
            </a:extLst>
          </p:cNvPr>
          <p:cNvSpPr/>
          <p:nvPr/>
        </p:nvSpPr>
        <p:spPr>
          <a:xfrm>
            <a:off x="130629" y="3717301"/>
            <a:ext cx="4114800" cy="1785104"/>
          </a:xfrm>
          <a:prstGeom prst="rect">
            <a:avLst/>
          </a:prstGeom>
        </p:spPr>
        <p:txBody>
          <a:bodyPr wrap="square">
            <a:spAutoFit/>
          </a:bodyPr>
          <a:lstStyle/>
          <a:p>
            <a:pPr marL="285750" lvl="2" indent="-285750">
              <a:spcAft>
                <a:spcPts val="1200"/>
              </a:spcAft>
              <a:buFont typeface="Arial" panose="020B0604020202020204" pitchFamily="34" charset="0"/>
              <a:buChar char="•"/>
            </a:pPr>
            <a:r>
              <a:rPr lang="sr-Latn-RS" sz="2000" dirty="0"/>
              <a:t>Rešenje nije moguće izraziti u analitičkom obliku</a:t>
            </a:r>
          </a:p>
          <a:p>
            <a:pPr marL="285750" lvl="2" indent="-285750">
              <a:buFont typeface="Arial" panose="020B0604020202020204" pitchFamily="34" charset="0"/>
              <a:buChar char="•"/>
            </a:pPr>
            <a:r>
              <a:rPr lang="sr-Latn-RS" sz="2000" dirty="0"/>
              <a:t>Analitički oblik rešenja nije pogodan za implementaciju</a:t>
            </a:r>
          </a:p>
          <a:p>
            <a:pPr lvl="1"/>
            <a:endParaRPr lang="sr-Latn-RS" sz="2000" dirty="0"/>
          </a:p>
        </p:txBody>
      </p:sp>
      <p:sp>
        <p:nvSpPr>
          <p:cNvPr id="8" name="Rectangle 7">
            <a:extLst>
              <a:ext uri="{FF2B5EF4-FFF2-40B4-BE49-F238E27FC236}">
                <a16:creationId xmlns:a16="http://schemas.microsoft.com/office/drawing/2014/main" id="{D86DBC7B-BEB4-4350-ABFE-343D7AF5C07B}"/>
              </a:ext>
            </a:extLst>
          </p:cNvPr>
          <p:cNvSpPr/>
          <p:nvPr/>
        </p:nvSpPr>
        <p:spPr>
          <a:xfrm>
            <a:off x="4898571" y="3717301"/>
            <a:ext cx="4114800" cy="2092881"/>
          </a:xfrm>
          <a:prstGeom prst="rect">
            <a:avLst/>
          </a:prstGeom>
        </p:spPr>
        <p:txBody>
          <a:bodyPr wrap="square">
            <a:spAutoFit/>
          </a:bodyPr>
          <a:lstStyle/>
          <a:p>
            <a:pPr marL="342900" lvl="2" indent="-342900">
              <a:spcAft>
                <a:spcPts val="1200"/>
              </a:spcAft>
              <a:buFont typeface="Arial" panose="020B0604020202020204" pitchFamily="34" charset="0"/>
              <a:buChar char="•"/>
            </a:pPr>
            <a:r>
              <a:rPr lang="sr-Latn-RS" sz="2000" dirty="0"/>
              <a:t>Senzori koji prikupljaju podatke su zašumljeni</a:t>
            </a:r>
          </a:p>
          <a:p>
            <a:pPr marL="342900" lvl="2" indent="-342900">
              <a:buFont typeface="Arial" panose="020B0604020202020204" pitchFamily="34" charset="0"/>
              <a:buChar char="•"/>
            </a:pPr>
            <a:r>
              <a:rPr lang="sr-Latn-RS" sz="2000" dirty="0"/>
              <a:t>Znanje koje koristimo u obradi podataka često nije jasno određeno</a:t>
            </a:r>
          </a:p>
          <a:p>
            <a:pPr lvl="1"/>
            <a:endParaRPr lang="sr-Latn-RS" sz="2000" dirty="0"/>
          </a:p>
        </p:txBody>
      </p:sp>
    </p:spTree>
    <p:extLst>
      <p:ext uri="{BB962C8B-B14F-4D97-AF65-F5344CB8AC3E}">
        <p14:creationId xmlns:p14="http://schemas.microsoft.com/office/powerpoint/2010/main" val="132744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 Computing </a:t>
            </a:r>
            <a:r>
              <a:rPr lang="sr-Latn-RS" dirty="0"/>
              <a:t>koncepti</a:t>
            </a:r>
            <a:endParaRPr lang="en-US" dirty="0"/>
          </a:p>
        </p:txBody>
      </p:sp>
      <p:pic>
        <p:nvPicPr>
          <p:cNvPr id="2050" name="Picture 2" descr="Fuzzy logic - Wikipedia">
            <a:extLst>
              <a:ext uri="{FF2B5EF4-FFF2-40B4-BE49-F238E27FC236}">
                <a16:creationId xmlns:a16="http://schemas.microsoft.com/office/drawing/2014/main" id="{F3956253-91CC-4E98-AC34-48C5AF8FC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19200"/>
            <a:ext cx="4128448" cy="1676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4D05D1B1-36ED-430A-98B0-79E6D60BECB8}"/>
              </a:ext>
            </a:extLst>
          </p:cNvPr>
          <p:cNvSpPr/>
          <p:nvPr/>
        </p:nvSpPr>
        <p:spPr>
          <a:xfrm>
            <a:off x="1524000" y="2991646"/>
            <a:ext cx="1828800" cy="477798"/>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Fuzzy </a:t>
            </a:r>
            <a:r>
              <a:rPr lang="sr-Latn-RS" sz="2000" dirty="0">
                <a:solidFill>
                  <a:schemeClr val="lt1"/>
                </a:solidFill>
              </a:rPr>
              <a:t>koncepti</a:t>
            </a:r>
          </a:p>
        </p:txBody>
      </p:sp>
      <p:pic>
        <p:nvPicPr>
          <p:cNvPr id="2052" name="Picture 4" descr="Introduction to Genetic Algorithms and Evolutionary Computation">
            <a:extLst>
              <a:ext uri="{FF2B5EF4-FFF2-40B4-BE49-F238E27FC236}">
                <a16:creationId xmlns:a16="http://schemas.microsoft.com/office/drawing/2014/main" id="{01EFE997-9DF4-4941-BB5F-25CF13B564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74" t="40414" r="13637" b="26618"/>
          <a:stretch/>
        </p:blipFill>
        <p:spPr bwMode="auto">
          <a:xfrm>
            <a:off x="4449170" y="1304448"/>
            <a:ext cx="4648200" cy="1504154"/>
          </a:xfrm>
          <a:prstGeom prst="ellipse">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D9D901EF-F5CD-4D3A-A618-908AB8B8B501}"/>
              </a:ext>
            </a:extLst>
          </p:cNvPr>
          <p:cNvSpPr/>
          <p:nvPr/>
        </p:nvSpPr>
        <p:spPr>
          <a:xfrm>
            <a:off x="5325470" y="2991646"/>
            <a:ext cx="2895600" cy="477798"/>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000" dirty="0">
                <a:solidFill>
                  <a:schemeClr val="lt1"/>
                </a:solidFill>
              </a:rPr>
              <a:t>Evolutivno računarstvo</a:t>
            </a:r>
          </a:p>
        </p:txBody>
      </p:sp>
      <p:pic>
        <p:nvPicPr>
          <p:cNvPr id="2054" name="Picture 6" descr="How To Approach A Machine Learning Project">
            <a:extLst>
              <a:ext uri="{FF2B5EF4-FFF2-40B4-BE49-F238E27FC236}">
                <a16:creationId xmlns:a16="http://schemas.microsoft.com/office/drawing/2014/main" id="{E8C9F07E-91DE-4BEC-A77E-1B75B9086DB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057400" y="3659312"/>
            <a:ext cx="5029200" cy="30143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00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Fuzzy </a:t>
            </a:r>
            <a:r>
              <a:rPr lang="sr-Latn-RS" dirty="0"/>
              <a:t>koncepti</a:t>
            </a:r>
            <a:endParaRPr lang="en-US" dirty="0"/>
          </a:p>
        </p:txBody>
      </p:sp>
      <p:sp>
        <p:nvSpPr>
          <p:cNvPr id="3" name="Content Placeholder 2"/>
          <p:cNvSpPr>
            <a:spLocks noGrp="1"/>
          </p:cNvSpPr>
          <p:nvPr>
            <p:ph idx="1"/>
          </p:nvPr>
        </p:nvSpPr>
        <p:spPr>
          <a:xfrm>
            <a:off x="130629" y="1122239"/>
            <a:ext cx="6270171" cy="5127835"/>
          </a:xfrm>
        </p:spPr>
        <p:txBody>
          <a:bodyPr>
            <a:normAutofit fontScale="92500" lnSpcReduction="20000"/>
          </a:bodyPr>
          <a:lstStyle/>
          <a:p>
            <a:r>
              <a:rPr lang="sr-Latn-RS" dirty="0"/>
              <a:t>Relacijama se dodeljuje vrednost tačnosti iz [0,1] uzimajući u obzir nesigurnost</a:t>
            </a: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sr-Latn-RS" dirty="0"/>
          </a:p>
          <a:p>
            <a:r>
              <a:rPr lang="sr-Latn-RS" dirty="0"/>
              <a:t>Znanje je ekplicitno reprezentovano modelom i relacijama izmedju koncepata</a:t>
            </a:r>
          </a:p>
          <a:p>
            <a:r>
              <a:rPr lang="sr-Latn-RS" dirty="0"/>
              <a:t>Širok spektar primena</a:t>
            </a:r>
          </a:p>
          <a:p>
            <a:pPr lvl="1"/>
            <a:r>
              <a:rPr lang="sr-Latn-RS" dirty="0"/>
              <a:t>Reprezentaciju koncepata, znanja, relacij</a:t>
            </a:r>
            <a:r>
              <a:rPr lang="en-US" dirty="0"/>
              <a:t>a</a:t>
            </a:r>
            <a:endParaRPr lang="sr-Latn-RS" dirty="0"/>
          </a:p>
          <a:p>
            <a:pPr lvl="1"/>
            <a:r>
              <a:rPr lang="sr-Latn-CS" dirty="0"/>
              <a:t>Kontrolu industrijskih pogona</a:t>
            </a:r>
          </a:p>
          <a:p>
            <a:pPr lvl="1"/>
            <a:r>
              <a:rPr lang="sr-Latn-RS" dirty="0"/>
              <a:t>Medicinsku dijagnostiku</a:t>
            </a:r>
          </a:p>
        </p:txBody>
      </p:sp>
      <p:pic>
        <p:nvPicPr>
          <p:cNvPr id="4" name="Picture 1"/>
          <p:cNvPicPr>
            <a:picLocks noChangeAspect="1" noChangeArrowheads="1"/>
          </p:cNvPicPr>
          <p:nvPr/>
        </p:nvPicPr>
        <p:blipFill>
          <a:blip r:embed="rId3" cstate="print"/>
          <a:srcRect r="5618"/>
          <a:stretch>
            <a:fillRect/>
          </a:stretch>
        </p:blipFill>
        <p:spPr bwMode="auto">
          <a:xfrm>
            <a:off x="457200" y="1949278"/>
            <a:ext cx="4343400" cy="1936922"/>
          </a:xfrm>
          <a:prstGeom prst="rect">
            <a:avLst/>
          </a:prstGeom>
          <a:noFill/>
          <a:ln w="9525">
            <a:no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1857035"/>
            <a:ext cx="3048000" cy="2121408"/>
          </a:xfrm>
          <a:prstGeom prst="rect">
            <a:avLst/>
          </a:prstGeom>
        </p:spPr>
      </p:pic>
      <p:grpSp>
        <p:nvGrpSpPr>
          <p:cNvPr id="8" name="Group 7">
            <a:extLst>
              <a:ext uri="{FF2B5EF4-FFF2-40B4-BE49-F238E27FC236}">
                <a16:creationId xmlns:a16="http://schemas.microsoft.com/office/drawing/2014/main" id="{E60F32D2-6835-4A49-8F58-46AF047EC13E}"/>
              </a:ext>
            </a:extLst>
          </p:cNvPr>
          <p:cNvGrpSpPr/>
          <p:nvPr/>
        </p:nvGrpSpPr>
        <p:grpSpPr>
          <a:xfrm>
            <a:off x="7086600" y="4137811"/>
            <a:ext cx="1600200" cy="2112264"/>
            <a:chOff x="7086600" y="4137811"/>
            <a:chExt cx="1600200" cy="2112264"/>
          </a:xfrm>
        </p:grpSpPr>
        <p:pic>
          <p:nvPicPr>
            <p:cNvPr id="6" name="Picture 5">
              <a:extLst>
                <a:ext uri="{FF2B5EF4-FFF2-40B4-BE49-F238E27FC236}">
                  <a16:creationId xmlns:a16="http://schemas.microsoft.com/office/drawing/2014/main" id="{4F1A8620-4E51-4056-B973-C542C4FAC2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6600" y="4137811"/>
              <a:ext cx="1600200" cy="2112264"/>
            </a:xfrm>
            <a:prstGeom prst="rect">
              <a:avLst/>
            </a:prstGeom>
          </p:spPr>
        </p:pic>
        <p:sp>
          <p:nvSpPr>
            <p:cNvPr id="7" name="Rectangle 6">
              <a:extLst>
                <a:ext uri="{FF2B5EF4-FFF2-40B4-BE49-F238E27FC236}">
                  <a16:creationId xmlns:a16="http://schemas.microsoft.com/office/drawing/2014/main" id="{70C85EE5-DA4A-40FB-874E-4C3D8F633C24}"/>
                </a:ext>
              </a:extLst>
            </p:cNvPr>
            <p:cNvSpPr/>
            <p:nvPr/>
          </p:nvSpPr>
          <p:spPr>
            <a:xfrm>
              <a:off x="7453321" y="4137811"/>
              <a:ext cx="1233479" cy="369332"/>
            </a:xfrm>
            <a:prstGeom prst="rect">
              <a:avLst/>
            </a:prstGeom>
          </p:spPr>
          <p:txBody>
            <a:bodyPr wrap="none">
              <a:spAutoFit/>
            </a:bodyPr>
            <a:lstStyle/>
            <a:p>
              <a:r>
                <a:rPr lang="sr-Latn-RS" dirty="0" err="1">
                  <a:solidFill>
                    <a:schemeClr val="bg1"/>
                  </a:solidFill>
                </a:rPr>
                <a:t>Lotfi</a:t>
              </a:r>
              <a:r>
                <a:rPr lang="sr-Latn-RS" dirty="0">
                  <a:solidFill>
                    <a:schemeClr val="bg1"/>
                  </a:solidFill>
                </a:rPr>
                <a:t> </a:t>
              </a:r>
              <a:r>
                <a:rPr lang="sr-Latn-RS" dirty="0" err="1">
                  <a:solidFill>
                    <a:schemeClr val="bg1"/>
                  </a:solidFill>
                </a:rPr>
                <a:t>Zadeh</a:t>
              </a:r>
              <a:endParaRPr lang="en-US" dirty="0">
                <a:solidFill>
                  <a:schemeClr val="bg1"/>
                </a:solidFill>
              </a:endParaRPr>
            </a:p>
          </p:txBody>
        </p:sp>
      </p:grpSp>
    </p:spTree>
    <p:extLst>
      <p:ext uri="{BB962C8B-B14F-4D97-AF65-F5344CB8AC3E}">
        <p14:creationId xmlns:p14="http://schemas.microsoft.com/office/powerpoint/2010/main" val="389252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Fuzzy </a:t>
            </a:r>
            <a:r>
              <a:rPr lang="en-US" dirty="0" err="1"/>
              <a:t>koncepti</a:t>
            </a:r>
            <a:endParaRPr lang="en-US" dirty="0"/>
          </a:p>
        </p:txBody>
      </p:sp>
      <p:sp>
        <p:nvSpPr>
          <p:cNvPr id="3" name="Content Placeholder 2"/>
          <p:cNvSpPr>
            <a:spLocks noGrp="1"/>
          </p:cNvSpPr>
          <p:nvPr>
            <p:ph idx="1"/>
          </p:nvPr>
        </p:nvSpPr>
        <p:spPr>
          <a:xfrm>
            <a:off x="130629" y="3886200"/>
            <a:ext cx="8880783" cy="685800"/>
          </a:xfrm>
        </p:spPr>
        <p:txBody>
          <a:bodyPr>
            <a:normAutofit/>
          </a:bodyPr>
          <a:lstStyle/>
          <a:p>
            <a:pPr marL="0" indent="0" algn="ctr">
              <a:buNone/>
            </a:pPr>
            <a:r>
              <a:rPr lang="en-US" sz="1600" dirty="0" err="1"/>
              <a:t>Joci</a:t>
            </a:r>
            <a:r>
              <a:rPr lang="sr-Latn-RS" sz="1600" dirty="0"/>
              <a:t>ć</a:t>
            </a:r>
            <a:r>
              <a:rPr lang="en-US" sz="1600" dirty="0"/>
              <a:t>, M., </a:t>
            </a:r>
            <a:r>
              <a:rPr lang="en-US" sz="1600" dirty="0" err="1"/>
              <a:t>Obradovi</a:t>
            </a:r>
            <a:r>
              <a:rPr lang="sr-Latn-RS" sz="1600" dirty="0"/>
              <a:t>ć</a:t>
            </a:r>
            <a:r>
              <a:rPr lang="en-US" sz="1600" dirty="0"/>
              <a:t>, </a:t>
            </a:r>
            <a:r>
              <a:rPr lang="sr-Latn-RS" sz="1600" dirty="0"/>
              <a:t>Đ</a:t>
            </a:r>
            <a:r>
              <a:rPr lang="en-US" sz="1600" dirty="0"/>
              <a:t>., </a:t>
            </a:r>
            <a:r>
              <a:rPr lang="en-US" sz="1600" dirty="0" err="1"/>
              <a:t>Konjovi</a:t>
            </a:r>
            <a:r>
              <a:rPr lang="sr-Latn-RS" sz="1600" dirty="0"/>
              <a:t>ć</a:t>
            </a:r>
            <a:r>
              <a:rPr lang="en-US" sz="1600" dirty="0"/>
              <a:t>, Z. and Pap, E., 2013, September. 2D fuzzy spatial relations and their applications to DICOM medical images. In </a:t>
            </a:r>
            <a:r>
              <a:rPr lang="en-US" sz="1600" i="1" dirty="0"/>
              <a:t>Intelligent Systems and Informatics (SISY), 2013</a:t>
            </a:r>
            <a:endParaRPr lang="en-US" sz="1600" dirty="0"/>
          </a:p>
        </p:txBody>
      </p:sp>
      <p:sp>
        <p:nvSpPr>
          <p:cNvPr id="6" name="Rectangle 5"/>
          <p:cNvSpPr/>
          <p:nvPr/>
        </p:nvSpPr>
        <p:spPr>
          <a:xfrm>
            <a:off x="132588" y="4602480"/>
            <a:ext cx="8878824" cy="2011680"/>
          </a:xfrm>
          <a:prstGeom prst="rect">
            <a:avLst/>
          </a:prstGeom>
        </p:spPr>
        <p:txBody>
          <a:bodyPr>
            <a:spAutoFit/>
          </a:bodyPr>
          <a:lstStyle/>
          <a:p>
            <a:r>
              <a:rPr lang="en-US" b="1" dirty="0"/>
              <a:t>In this paper we propose a model of fuzzy spatial relations, which can be used to describe imprecise spatial data on 2D images. This model defines relations very similar to those existing in natural language and reasoning, like “on the left side of the image”, “in the center of the image”, “right/left of”, “above/below of”, “(very) close to”, “(very) far from”, “at distance of”, etc. Composition operators and, or, not and subtract are defined in order to combine these basic fuzzy spatial relations into more complex ones. In addition, formula for calculating membership value of imprecise region to fuzzy spatial relation is defined</a:t>
            </a:r>
          </a:p>
        </p:txBody>
      </p:sp>
      <p:grpSp>
        <p:nvGrpSpPr>
          <p:cNvPr id="7" name="Group 6"/>
          <p:cNvGrpSpPr/>
          <p:nvPr/>
        </p:nvGrpSpPr>
        <p:grpSpPr>
          <a:xfrm>
            <a:off x="827315" y="1066801"/>
            <a:ext cx="7489371" cy="2681356"/>
            <a:chOff x="130629" y="1066801"/>
            <a:chExt cx="7489371" cy="268135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1219200"/>
              <a:ext cx="4060371" cy="2189722"/>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66801"/>
              <a:ext cx="3048000" cy="268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9387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Evolutivno računarstvo</a:t>
            </a:r>
            <a:endParaRPr lang="en-US" dirty="0"/>
          </a:p>
        </p:txBody>
      </p:sp>
      <p:sp>
        <p:nvSpPr>
          <p:cNvPr id="3" name="Content Placeholder 2"/>
          <p:cNvSpPr>
            <a:spLocks noGrp="1"/>
          </p:cNvSpPr>
          <p:nvPr>
            <p:ph idx="1"/>
          </p:nvPr>
        </p:nvSpPr>
        <p:spPr>
          <a:xfrm>
            <a:off x="130629" y="2286000"/>
            <a:ext cx="8882742" cy="2286000"/>
          </a:xfrm>
        </p:spPr>
        <p:txBody>
          <a:bodyPr>
            <a:normAutofit fontScale="92500" lnSpcReduction="10000"/>
          </a:bodyPr>
          <a:lstStyle/>
          <a:p>
            <a:r>
              <a:rPr lang="sr-Latn-RS" dirty="0"/>
              <a:t>Potrebno je efikasno pretražiti prostor rešenja da bi se našlo optimalno rešenje</a:t>
            </a:r>
          </a:p>
          <a:p>
            <a:r>
              <a:rPr lang="sr-Latn-RS" dirty="0"/>
              <a:t>Pretražujemo prostor rešenja inspirisani prirodnom evolucijom</a:t>
            </a:r>
          </a:p>
          <a:p>
            <a:pPr lvl="1"/>
            <a:r>
              <a:rPr lang="sr-Latn-RS" dirty="0"/>
              <a:t>Fitness funkcija opisuje koliko dobro je rešenje problema</a:t>
            </a:r>
          </a:p>
          <a:p>
            <a:pPr lvl="1"/>
            <a:r>
              <a:rPr lang="sr-Latn-RS" dirty="0"/>
              <a:t>Genotip opisuje jedno rešenje problema</a:t>
            </a:r>
          </a:p>
          <a:p>
            <a:pPr lvl="1"/>
            <a:r>
              <a:rPr lang="sr-Latn-RS" dirty="0"/>
              <a:t>Populacija je skup </a:t>
            </a:r>
            <a:r>
              <a:rPr lang="sr-Latn-RS" dirty="0" err="1"/>
              <a:t>genotipa</a:t>
            </a:r>
            <a:endParaRPr lang="sr-Latn-R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126"/>
          <a:stretch/>
        </p:blipFill>
        <p:spPr>
          <a:xfrm>
            <a:off x="5032829" y="951029"/>
            <a:ext cx="2891971" cy="1182571"/>
          </a:xfrm>
          <a:prstGeom prst="rect">
            <a:avLst/>
          </a:prstGeom>
        </p:spPr>
      </p:pic>
      <p:sp>
        <p:nvSpPr>
          <p:cNvPr id="5" name="Rectangle 4"/>
          <p:cNvSpPr/>
          <p:nvPr/>
        </p:nvSpPr>
        <p:spPr>
          <a:xfrm>
            <a:off x="130629" y="1126815"/>
            <a:ext cx="4822372" cy="830997"/>
          </a:xfrm>
          <a:prstGeom prst="rect">
            <a:avLst/>
          </a:prstGeom>
        </p:spPr>
        <p:txBody>
          <a:bodyPr wrap="square">
            <a:spAutoFit/>
          </a:bodyPr>
          <a:lstStyle/>
          <a:p>
            <a:pPr marL="285750" indent="-285750">
              <a:buFont typeface="Arial" pitchFamily="34" charset="0"/>
              <a:buChar char="•"/>
            </a:pPr>
            <a:r>
              <a:rPr lang="sr-Latn-RS" sz="2400" dirty="0"/>
              <a:t>Familija algoritama za optimizaciju inspirisana biološkom evolucijom</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4" y="4806953"/>
            <a:ext cx="9013371" cy="152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045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animEffect transition="in" filter="fade">
                                      <p:cBhvr>
                                        <p:cTn id="3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C7D4-D05A-4E87-820E-333DAAC9CE1B}"/>
              </a:ext>
            </a:extLst>
          </p:cNvPr>
          <p:cNvSpPr>
            <a:spLocks noGrp="1"/>
          </p:cNvSpPr>
          <p:nvPr>
            <p:ph type="title"/>
          </p:nvPr>
        </p:nvSpPr>
        <p:spPr/>
        <p:txBody>
          <a:bodyPr/>
          <a:lstStyle/>
          <a:p>
            <a:r>
              <a:rPr lang="sr-Latn-RS" dirty="0"/>
              <a:t>Evolutivno računarstvo</a:t>
            </a:r>
            <a:endParaRPr lang="en-US" dirty="0"/>
          </a:p>
        </p:txBody>
      </p:sp>
      <p:sp>
        <p:nvSpPr>
          <p:cNvPr id="5" name="Rectangle: Rounded Corners 4">
            <a:extLst>
              <a:ext uri="{FF2B5EF4-FFF2-40B4-BE49-F238E27FC236}">
                <a16:creationId xmlns:a16="http://schemas.microsoft.com/office/drawing/2014/main" id="{B6C1A664-0BA1-408D-98E8-E7FD6B891E7C}"/>
              </a:ext>
            </a:extLst>
          </p:cNvPr>
          <p:cNvSpPr/>
          <p:nvPr/>
        </p:nvSpPr>
        <p:spPr>
          <a:xfrm>
            <a:off x="152400" y="1066800"/>
            <a:ext cx="4267200" cy="5562600"/>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spcAft>
                <a:spcPts val="1200"/>
              </a:spcAft>
              <a:buFont typeface="Arial" panose="020B0604020202020204" pitchFamily="34" charset="0"/>
              <a:buChar char="•"/>
            </a:pPr>
            <a:r>
              <a:rPr lang="sr-Latn-RS" sz="2400" dirty="0">
                <a:solidFill>
                  <a:schemeClr val="tx1"/>
                </a:solidFill>
              </a:rPr>
              <a:t>Proizvode prilično optimalna rešenja za širok stepen problema</a:t>
            </a:r>
            <a:endParaRPr lang="en-US" sz="2400" dirty="0">
              <a:solidFill>
                <a:schemeClr val="tx1"/>
              </a:solidFill>
            </a:endParaRPr>
          </a:p>
          <a:p>
            <a:pPr marL="285750" lvl="0" indent="-285750">
              <a:spcAft>
                <a:spcPts val="1200"/>
              </a:spcAft>
              <a:buFont typeface="Arial" panose="020B0604020202020204" pitchFamily="34" charset="0"/>
              <a:buChar char="•"/>
            </a:pPr>
            <a:r>
              <a:rPr lang="sr-Latn-RS" sz="2400" dirty="0">
                <a:solidFill>
                  <a:schemeClr val="tx1"/>
                </a:solidFill>
              </a:rPr>
              <a:t>Često se koristi kada nema drugih pristupa rešavanju problema </a:t>
            </a:r>
            <a:r>
              <a:rPr lang="en-US" sz="2400" dirty="0">
                <a:solidFill>
                  <a:schemeClr val="tx1"/>
                </a:solidFill>
              </a:rPr>
              <a:t>“black box”</a:t>
            </a:r>
            <a:endParaRPr lang="sr-Latn-RS" sz="2400" dirty="0">
              <a:solidFill>
                <a:schemeClr val="tx1"/>
              </a:solidFill>
            </a:endParaRPr>
          </a:p>
        </p:txBody>
      </p:sp>
      <p:sp>
        <p:nvSpPr>
          <p:cNvPr id="6" name="Rectangle: Rounded Corners 5">
            <a:extLst>
              <a:ext uri="{FF2B5EF4-FFF2-40B4-BE49-F238E27FC236}">
                <a16:creationId xmlns:a16="http://schemas.microsoft.com/office/drawing/2014/main" id="{D2FB9837-4D14-477A-85F3-8A213340D938}"/>
              </a:ext>
            </a:extLst>
          </p:cNvPr>
          <p:cNvSpPr/>
          <p:nvPr/>
        </p:nvSpPr>
        <p:spPr>
          <a:xfrm>
            <a:off x="4724402" y="1066800"/>
            <a:ext cx="4267198" cy="5562600"/>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342900" indent="-342900">
              <a:spcAft>
                <a:spcPts val="600"/>
              </a:spcAft>
              <a:buFont typeface="Arial" panose="020B0604020202020204" pitchFamily="34" charset="0"/>
              <a:buChar char="•"/>
            </a:pPr>
            <a:r>
              <a:rPr lang="en-US" sz="2400" dirty="0">
                <a:solidFill>
                  <a:schemeClr val="tx1"/>
                </a:solidFill>
              </a:rPr>
              <a:t>N</a:t>
            </a:r>
            <a:r>
              <a:rPr lang="sr-Latn-RS" sz="2400" dirty="0">
                <a:solidFill>
                  <a:schemeClr val="tx1"/>
                </a:solidFill>
              </a:rPr>
              <a:t>e rezultuju globalnim optimumom</a:t>
            </a:r>
            <a:endParaRPr lang="en-US" sz="2400" dirty="0">
              <a:solidFill>
                <a:schemeClr val="tx1"/>
              </a:solidFill>
            </a:endParaRPr>
          </a:p>
          <a:p>
            <a:pPr marL="342900" indent="-342900">
              <a:spcAft>
                <a:spcPts val="600"/>
              </a:spcAft>
              <a:buFont typeface="Arial" panose="020B0604020202020204" pitchFamily="34" charset="0"/>
              <a:buChar char="•"/>
            </a:pPr>
            <a:r>
              <a:rPr lang="pl-PL" sz="2400" dirty="0">
                <a:solidFill>
                  <a:schemeClr val="tx1"/>
                </a:solidFill>
              </a:rPr>
              <a:t>Pogodni su za tipove problema gde je moguće jasno definisati fitness</a:t>
            </a:r>
            <a:endParaRPr lang="en-US" sz="2400" dirty="0">
              <a:solidFill>
                <a:schemeClr val="tx1"/>
              </a:solidFill>
            </a:endParaRPr>
          </a:p>
          <a:p>
            <a:pPr marL="342900" indent="-342900">
              <a:buFont typeface="Arial" panose="020B0604020202020204" pitchFamily="34" charset="0"/>
              <a:buChar char="•"/>
            </a:pPr>
            <a:r>
              <a:rPr lang="pl-PL" sz="2400" dirty="0">
                <a:solidFill>
                  <a:schemeClr val="tx1"/>
                </a:solidFill>
              </a:rPr>
              <a:t>Nisu dobro rešenje (u smislu efikasnosti) ako:</a:t>
            </a:r>
          </a:p>
          <a:p>
            <a:pPr marL="800100" lvl="1" indent="-342900">
              <a:buFont typeface="Arial" panose="020B0604020202020204" pitchFamily="34" charset="0"/>
              <a:buChar char="•"/>
            </a:pPr>
            <a:r>
              <a:rPr lang="pl-PL" sz="2000" dirty="0">
                <a:solidFill>
                  <a:schemeClr val="tx1"/>
                </a:solidFill>
              </a:rPr>
              <a:t>prostor pretrage nije jasno ograničen </a:t>
            </a:r>
          </a:p>
          <a:p>
            <a:pPr marL="800100" lvl="1" indent="-342900">
              <a:buFont typeface="Arial" panose="020B0604020202020204" pitchFamily="34" charset="0"/>
              <a:buChar char="•"/>
            </a:pPr>
            <a:r>
              <a:rPr lang="pl-PL" sz="2000" dirty="0">
                <a:solidFill>
                  <a:schemeClr val="tx1"/>
                </a:solidFill>
              </a:rPr>
              <a:t>je postupak računanja fitness-a skup</a:t>
            </a:r>
            <a:endParaRPr lang="en-US" sz="2400" dirty="0">
              <a:solidFill>
                <a:schemeClr val="tx1"/>
              </a:solidFill>
            </a:endParaRPr>
          </a:p>
        </p:txBody>
      </p:sp>
      <p:grpSp>
        <p:nvGrpSpPr>
          <p:cNvPr id="7" name="Group 6">
            <a:extLst>
              <a:ext uri="{FF2B5EF4-FFF2-40B4-BE49-F238E27FC236}">
                <a16:creationId xmlns:a16="http://schemas.microsoft.com/office/drawing/2014/main" id="{9EE04EEA-3DBD-4240-9F22-A708E1A670B4}"/>
              </a:ext>
            </a:extLst>
          </p:cNvPr>
          <p:cNvGrpSpPr/>
          <p:nvPr/>
        </p:nvGrpSpPr>
        <p:grpSpPr>
          <a:xfrm>
            <a:off x="6495144" y="1140919"/>
            <a:ext cx="725714" cy="725714"/>
            <a:chOff x="-399605" y="118905"/>
            <a:chExt cx="725714" cy="725714"/>
          </a:xfrm>
        </p:grpSpPr>
        <p:sp>
          <p:nvSpPr>
            <p:cNvPr id="8" name="Oval 7">
              <a:extLst>
                <a:ext uri="{FF2B5EF4-FFF2-40B4-BE49-F238E27FC236}">
                  <a16:creationId xmlns:a16="http://schemas.microsoft.com/office/drawing/2014/main" id="{47E4C0F2-BE62-448D-82A5-3872E5E8B39A}"/>
                </a:ext>
              </a:extLst>
            </p:cNvPr>
            <p:cNvSpPr/>
            <p:nvPr/>
          </p:nvSpPr>
          <p:spPr>
            <a:xfrm>
              <a:off x="-399605" y="118905"/>
              <a:ext cx="725714" cy="7257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lose">
              <a:extLst>
                <a:ext uri="{FF2B5EF4-FFF2-40B4-BE49-F238E27FC236}">
                  <a16:creationId xmlns:a16="http://schemas.microsoft.com/office/drawing/2014/main" id="{2BC1CCA8-6F63-4641-A96D-67C8961105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936" y="120574"/>
              <a:ext cx="722376" cy="722376"/>
            </a:xfrm>
            <a:prstGeom prst="rect">
              <a:avLst/>
            </a:prstGeom>
          </p:spPr>
        </p:pic>
      </p:grpSp>
      <p:grpSp>
        <p:nvGrpSpPr>
          <p:cNvPr id="10" name="Group 9">
            <a:extLst>
              <a:ext uri="{FF2B5EF4-FFF2-40B4-BE49-F238E27FC236}">
                <a16:creationId xmlns:a16="http://schemas.microsoft.com/office/drawing/2014/main" id="{70993698-EC1B-4E18-B76C-10DEC76CA067}"/>
              </a:ext>
            </a:extLst>
          </p:cNvPr>
          <p:cNvGrpSpPr/>
          <p:nvPr/>
        </p:nvGrpSpPr>
        <p:grpSpPr>
          <a:xfrm>
            <a:off x="1923142" y="1140920"/>
            <a:ext cx="725714" cy="725714"/>
            <a:chOff x="-126196" y="79270"/>
            <a:chExt cx="725714" cy="725714"/>
          </a:xfrm>
        </p:grpSpPr>
        <p:sp>
          <p:nvSpPr>
            <p:cNvPr id="11" name="Oval 10">
              <a:extLst>
                <a:ext uri="{FF2B5EF4-FFF2-40B4-BE49-F238E27FC236}">
                  <a16:creationId xmlns:a16="http://schemas.microsoft.com/office/drawing/2014/main" id="{E97FAFF8-0428-4517-AB64-4394650BF320}"/>
                </a:ext>
              </a:extLst>
            </p:cNvPr>
            <p:cNvSpPr/>
            <p:nvPr/>
          </p:nvSpPr>
          <p:spPr>
            <a:xfrm>
              <a:off x="-126196" y="79270"/>
              <a:ext cx="725714" cy="7257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heckmark">
              <a:extLst>
                <a:ext uri="{FF2B5EF4-FFF2-40B4-BE49-F238E27FC236}">
                  <a16:creationId xmlns:a16="http://schemas.microsoft.com/office/drawing/2014/main" id="{50CE34FE-0293-4418-B9C3-050856100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65" y="143501"/>
              <a:ext cx="597251" cy="597251"/>
            </a:xfrm>
            <a:prstGeom prst="rect">
              <a:avLst/>
            </a:prstGeom>
          </p:spPr>
        </p:pic>
      </p:grpSp>
    </p:spTree>
    <p:extLst>
      <p:ext uri="{BB962C8B-B14F-4D97-AF65-F5344CB8AC3E}">
        <p14:creationId xmlns:p14="http://schemas.microsoft.com/office/powerpoint/2010/main" val="32385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Deduktivno zaključivanje</a:t>
            </a:r>
            <a:endParaRPr lang="en-US" dirty="0"/>
          </a:p>
        </p:txBody>
      </p:sp>
      <p:sp>
        <p:nvSpPr>
          <p:cNvPr id="3" name="Content Placeholder 2"/>
          <p:cNvSpPr>
            <a:spLocks noGrp="1"/>
          </p:cNvSpPr>
          <p:nvPr>
            <p:ph idx="1"/>
          </p:nvPr>
        </p:nvSpPr>
        <p:spPr>
          <a:xfrm>
            <a:off x="130629" y="1122239"/>
            <a:ext cx="4974771" cy="5127835"/>
          </a:xfrm>
        </p:spPr>
        <p:txBody>
          <a:bodyPr/>
          <a:lstStyle/>
          <a:p>
            <a:r>
              <a:rPr lang="sr-Latn-RS" dirty="0"/>
              <a:t>Aristotel (384-322 p. n. e.)</a:t>
            </a:r>
          </a:p>
          <a:p>
            <a:pPr lvl="1"/>
            <a:r>
              <a:rPr lang="sr-Latn-RS" dirty="0"/>
              <a:t>Deduktivno zaključivanje (syllogism)</a:t>
            </a:r>
          </a:p>
          <a:p>
            <a:pPr lvl="1"/>
            <a:r>
              <a:rPr lang="sr-Latn-RS" dirty="0"/>
              <a:t>Rezonovanje o prirodnom svetu</a:t>
            </a:r>
          </a:p>
          <a:p>
            <a:pPr lvl="1"/>
            <a:endParaRPr lang="sr-Latn-RS" dirty="0"/>
          </a:p>
          <a:p>
            <a:pPr lvl="1">
              <a:buNone/>
            </a:pPr>
            <a:endParaRPr lang="sr-Latn-RS" dirty="0"/>
          </a:p>
          <a:p>
            <a:pPr lvl="1">
              <a:buNone/>
            </a:pPr>
            <a:endParaRPr lang="sr-Latn-RS" dirty="0">
              <a:solidFill>
                <a:schemeClr val="accent1"/>
              </a:solidFill>
            </a:endParaRPr>
          </a:p>
          <a:p>
            <a:pPr lvl="1">
              <a:buNone/>
            </a:pPr>
            <a:r>
              <a:rPr lang="sr-Latn-RS" dirty="0">
                <a:solidFill>
                  <a:schemeClr val="accent1"/>
                </a:solidFill>
              </a:rPr>
              <a:t>A: Svi ljudi su smrtni</a:t>
            </a:r>
          </a:p>
          <a:p>
            <a:pPr lvl="1">
              <a:buNone/>
            </a:pPr>
            <a:r>
              <a:rPr lang="sr-Latn-RS" dirty="0">
                <a:solidFill>
                  <a:schemeClr val="accent1"/>
                </a:solidFill>
              </a:rPr>
              <a:t>B: Sokrat je čovek</a:t>
            </a:r>
          </a:p>
          <a:p>
            <a:pPr lvl="1">
              <a:buNone/>
            </a:pPr>
            <a:r>
              <a:rPr lang="sr-Latn-RS" dirty="0"/>
              <a:t>Na osnovu A i B možemo zaključiti:</a:t>
            </a:r>
          </a:p>
          <a:p>
            <a:pPr lvl="1">
              <a:buNone/>
            </a:pPr>
            <a:r>
              <a:rPr lang="sr-Latn-RS" dirty="0">
                <a:solidFill>
                  <a:schemeClr val="accent1"/>
                </a:solidFill>
              </a:rPr>
              <a:t>C: Sokrat je smrtan</a:t>
            </a:r>
          </a:p>
          <a:p>
            <a:endParaRPr lang="en-US" dirty="0"/>
          </a:p>
        </p:txBody>
      </p:sp>
      <p:pic>
        <p:nvPicPr>
          <p:cNvPr id="4" name="Picture 2" descr="https://upload.wikimedia.org/wikipedia/commons/a/ae/Aristotle_Altemps_Inv8575.jpg"/>
          <p:cNvPicPr>
            <a:picLocks noChangeAspect="1" noChangeArrowheads="1"/>
          </p:cNvPicPr>
          <p:nvPr/>
        </p:nvPicPr>
        <p:blipFill>
          <a:blip r:embed="rId3" cstate="print">
            <a:lum bright="40000" contrast="-50000"/>
          </a:blip>
          <a:srcRect/>
          <a:stretch>
            <a:fillRect/>
          </a:stretch>
        </p:blipFill>
        <p:spPr bwMode="auto">
          <a:xfrm>
            <a:off x="5105400" y="1122239"/>
            <a:ext cx="3871128" cy="5180479"/>
          </a:xfrm>
          <a:prstGeom prst="rect">
            <a:avLst/>
          </a:prstGeom>
          <a:noFill/>
        </p:spPr>
      </p:pic>
      <p:sp>
        <p:nvSpPr>
          <p:cNvPr id="5" name="Speech Bubble: Rectangle with Corners Rounded 4">
            <a:extLst>
              <a:ext uri="{FF2B5EF4-FFF2-40B4-BE49-F238E27FC236}">
                <a16:creationId xmlns:a16="http://schemas.microsoft.com/office/drawing/2014/main" id="{4F3FE58B-25AE-4270-9D9B-2AAD19E9D4EB}"/>
              </a:ext>
            </a:extLst>
          </p:cNvPr>
          <p:cNvSpPr/>
          <p:nvPr/>
        </p:nvSpPr>
        <p:spPr>
          <a:xfrm>
            <a:off x="976480" y="2934558"/>
            <a:ext cx="1219200" cy="777920"/>
          </a:xfrm>
          <a:prstGeom prst="wedgeRoundRectCallout">
            <a:avLst>
              <a:gd name="adj1" fmla="val -55425"/>
              <a:gd name="adj2" fmla="val 78161"/>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000" dirty="0">
                <a:solidFill>
                  <a:schemeClr val="bg1"/>
                </a:solidFill>
              </a:rPr>
              <a:t>Premise</a:t>
            </a:r>
            <a:endParaRPr lang="en-US" sz="2000" dirty="0">
              <a:solidFill>
                <a:schemeClr val="bg1"/>
              </a:solidFill>
            </a:endParaRPr>
          </a:p>
        </p:txBody>
      </p:sp>
      <p:sp>
        <p:nvSpPr>
          <p:cNvPr id="6" name="Speech Bubble: Rectangle with Corners Rounded 5">
            <a:extLst>
              <a:ext uri="{FF2B5EF4-FFF2-40B4-BE49-F238E27FC236}">
                <a16:creationId xmlns:a16="http://schemas.microsoft.com/office/drawing/2014/main" id="{705B979B-2BBB-4600-9FAA-FA0327C8C5C7}"/>
              </a:ext>
            </a:extLst>
          </p:cNvPr>
          <p:cNvSpPr/>
          <p:nvPr/>
        </p:nvSpPr>
        <p:spPr>
          <a:xfrm>
            <a:off x="3041531" y="2932185"/>
            <a:ext cx="1987668" cy="777920"/>
          </a:xfrm>
          <a:prstGeom prst="wedgeRoundRectCallout">
            <a:avLst>
              <a:gd name="adj1" fmla="val 20917"/>
              <a:gd name="adj2" fmla="val 177156"/>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000" dirty="0">
                <a:solidFill>
                  <a:schemeClr val="bg1"/>
                </a:solidFill>
              </a:rPr>
              <a:t>Primena pravila formalne logike</a:t>
            </a:r>
            <a:endParaRPr lang="en-US" sz="2000" dirty="0">
              <a:solidFill>
                <a:schemeClr val="bg1"/>
              </a:solidFill>
            </a:endParaRPr>
          </a:p>
        </p:txBody>
      </p:sp>
      <p:sp>
        <p:nvSpPr>
          <p:cNvPr id="7" name="Speech Bubble: Rectangle with Corners Rounded 6">
            <a:extLst>
              <a:ext uri="{FF2B5EF4-FFF2-40B4-BE49-F238E27FC236}">
                <a16:creationId xmlns:a16="http://schemas.microsoft.com/office/drawing/2014/main" id="{C53D30A1-E1C5-4151-85F8-FC3704801A9A}"/>
              </a:ext>
            </a:extLst>
          </p:cNvPr>
          <p:cNvSpPr/>
          <p:nvPr/>
        </p:nvSpPr>
        <p:spPr>
          <a:xfrm>
            <a:off x="3041531" y="5524798"/>
            <a:ext cx="1987668" cy="777920"/>
          </a:xfrm>
          <a:prstGeom prst="wedgeRoundRectCallout">
            <a:avLst>
              <a:gd name="adj1" fmla="val -45425"/>
              <a:gd name="adj2" fmla="val -76226"/>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000" dirty="0">
                <a:solidFill>
                  <a:schemeClr val="bg1"/>
                </a:solidFill>
              </a:rPr>
              <a:t>Tačno ako su premise tačne</a:t>
            </a:r>
            <a:endParaRPr lang="en-US" sz="2000" dirty="0">
              <a:solidFill>
                <a:schemeClr val="bg1"/>
              </a:solidFill>
            </a:endParaRPr>
          </a:p>
        </p:txBody>
      </p:sp>
    </p:spTree>
    <p:extLst>
      <p:ext uri="{BB962C8B-B14F-4D97-AF65-F5344CB8AC3E}">
        <p14:creationId xmlns:p14="http://schemas.microsoft.com/office/powerpoint/2010/main" val="34888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solidFill>
                  <a:schemeClr val="accent5"/>
                </a:solidFill>
              </a:rPr>
              <a:t>Evolutivno računarstvo</a:t>
            </a:r>
            <a:endParaRPr lang="en-US" dirty="0">
              <a:solidFill>
                <a:schemeClr val="accent5"/>
              </a:solidFill>
            </a:endParaRPr>
          </a:p>
        </p:txBody>
      </p:sp>
      <p:sp>
        <p:nvSpPr>
          <p:cNvPr id="3" name="Content Placeholder 2"/>
          <p:cNvSpPr>
            <a:spLocks noGrp="1"/>
          </p:cNvSpPr>
          <p:nvPr>
            <p:ph idx="1"/>
          </p:nvPr>
        </p:nvSpPr>
        <p:spPr>
          <a:xfrm>
            <a:off x="130629" y="1066800"/>
            <a:ext cx="4898571" cy="3373561"/>
          </a:xfrm>
        </p:spPr>
        <p:txBody>
          <a:bodyPr>
            <a:normAutofit/>
          </a:bodyPr>
          <a:lstStyle/>
          <a:p>
            <a:pPr marL="285750" indent="-285750"/>
            <a:r>
              <a:rPr lang="sr-Latn-RS" sz="2200" dirty="0"/>
              <a:t>Fogel – uvodi evolutivno programiranje, kasnije Holland naziva njegov metod genetski algoritam</a:t>
            </a:r>
          </a:p>
          <a:p>
            <a:pPr marL="285750" indent="-285750"/>
            <a:r>
              <a:rPr lang="sr-Latn-RS" sz="2200" dirty="0"/>
              <a:t>1960 Fraser, simulacija genetike i populacija</a:t>
            </a:r>
          </a:p>
          <a:p>
            <a:pPr marL="285750" indent="-285750"/>
            <a:r>
              <a:rPr lang="sr-Latn-RS" sz="2200" dirty="0"/>
              <a:t>1960-1970 Ingo Rechenberg – prva ozbiljna tehnička aplikacija veštačke evolucije: aerodinamičan dizajn krila</a:t>
            </a:r>
          </a:p>
          <a:p>
            <a:pPr marL="285750" indent="-285750"/>
            <a:r>
              <a:rPr lang="sr-Latn-RS" sz="2200" dirty="0"/>
              <a:t>Holland je zaslužan za popularizaciju</a:t>
            </a:r>
          </a:p>
          <a:p>
            <a:pPr marL="457200" lvl="2" indent="0">
              <a:buNone/>
            </a:pPr>
            <a:endParaRPr lang="sr-Latn-RS" sz="1800" dirty="0"/>
          </a:p>
          <a:p>
            <a:pPr marL="285750" indent="-285750"/>
            <a:endParaRPr lang="sr-Latn-RS" sz="2400" dirty="0"/>
          </a:p>
          <a:p>
            <a:pPr marL="285750" indent="-285750"/>
            <a:endParaRPr lang="sr-Latn-RS" sz="2400" dirty="0"/>
          </a:p>
          <a:p>
            <a:endParaRPr lang="en-US" sz="2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1" y="1166080"/>
            <a:ext cx="3810000" cy="3175000"/>
          </a:xfrm>
          <a:prstGeom prst="rect">
            <a:avLst/>
          </a:prstGeom>
        </p:spPr>
      </p:pic>
      <p:sp>
        <p:nvSpPr>
          <p:cNvPr id="6" name="TextBox 5"/>
          <p:cNvSpPr txBox="1"/>
          <p:nvPr/>
        </p:nvSpPr>
        <p:spPr>
          <a:xfrm>
            <a:off x="152400" y="4724400"/>
            <a:ext cx="8878824" cy="1524000"/>
          </a:xfrm>
          <a:prstGeom prst="rect">
            <a:avLst/>
          </a:prstGeom>
          <a:noFill/>
        </p:spPr>
        <p:txBody>
          <a:bodyPr wrap="square" rtlCol="0">
            <a:noAutofit/>
          </a:bodyPr>
          <a:lstStyle/>
          <a:p>
            <a:pPr marL="342900" indent="-342900">
              <a:buFont typeface="Arial" pitchFamily="34" charset="0"/>
              <a:buChar char="•"/>
            </a:pPr>
            <a:r>
              <a:rPr lang="sr-Latn-RS" sz="2400" dirty="0"/>
              <a:t>Danas: </a:t>
            </a:r>
            <a:r>
              <a:rPr lang="en-US" sz="2400" dirty="0"/>
              <a:t>Image processing</a:t>
            </a:r>
            <a:r>
              <a:rPr lang="sr-Latn-RS" sz="2400" dirty="0"/>
              <a:t>, </a:t>
            </a:r>
            <a:r>
              <a:rPr lang="en-US" sz="2400" dirty="0"/>
              <a:t>Computational Fluid Dynamics</a:t>
            </a:r>
            <a:r>
              <a:rPr lang="sr-Latn-RS" sz="2400" dirty="0"/>
              <a:t>,</a:t>
            </a:r>
            <a:r>
              <a:rPr lang="en-US" sz="2400" dirty="0"/>
              <a:t> Reservoir </a:t>
            </a:r>
            <a:r>
              <a:rPr lang="en-US" sz="2400" dirty="0" err="1"/>
              <a:t>Optimisation</a:t>
            </a:r>
            <a:r>
              <a:rPr lang="en-US" sz="2400" dirty="0"/>
              <a:t> in oil-fields</a:t>
            </a:r>
            <a:r>
              <a:rPr lang="sr-Latn-RS" sz="2400" dirty="0"/>
              <a:t>,</a:t>
            </a:r>
            <a:r>
              <a:rPr lang="en-US" sz="2400" dirty="0"/>
              <a:t> Weather prediction</a:t>
            </a:r>
            <a:r>
              <a:rPr lang="sr-Latn-RS" sz="2400" dirty="0"/>
              <a:t>,</a:t>
            </a:r>
            <a:r>
              <a:rPr lang="en-US" sz="2400" dirty="0"/>
              <a:t> Evolutionary Robotics</a:t>
            </a:r>
            <a:r>
              <a:rPr lang="sr-Latn-RS" sz="2400" dirty="0"/>
              <a:t>, </a:t>
            </a:r>
            <a:r>
              <a:rPr lang="en-US" sz="2400" dirty="0"/>
              <a:t>Medical Imaging</a:t>
            </a:r>
            <a:r>
              <a:rPr lang="sr-Latn-RS" sz="2400" dirty="0"/>
              <a:t>, Finantial Markets, </a:t>
            </a:r>
            <a:r>
              <a:rPr lang="en-US" sz="2400" dirty="0"/>
              <a:t>Protein Folding</a:t>
            </a:r>
            <a:r>
              <a:rPr lang="sr-Latn-RS" sz="2400" dirty="0"/>
              <a:t>, </a:t>
            </a:r>
            <a:r>
              <a:rPr lang="en-US" sz="2400" dirty="0"/>
              <a:t>Vehicle Routing</a:t>
            </a:r>
            <a:r>
              <a:rPr lang="sr-Latn-RS" sz="2400" dirty="0"/>
              <a:t>...</a:t>
            </a:r>
            <a:endParaRPr lang="en-US" sz="2400" dirty="0"/>
          </a:p>
        </p:txBody>
      </p:sp>
    </p:spTree>
    <p:extLst>
      <p:ext uri="{BB962C8B-B14F-4D97-AF65-F5344CB8AC3E}">
        <p14:creationId xmlns:p14="http://schemas.microsoft.com/office/powerpoint/2010/main" val="4029882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Inteligencija mnoštva</a:t>
            </a:r>
          </a:p>
        </p:txBody>
      </p:sp>
      <p:sp>
        <p:nvSpPr>
          <p:cNvPr id="3" name="Content Placeholder 2"/>
          <p:cNvSpPr>
            <a:spLocks noGrp="1"/>
          </p:cNvSpPr>
          <p:nvPr>
            <p:ph idx="1"/>
          </p:nvPr>
        </p:nvSpPr>
        <p:spPr/>
        <p:txBody>
          <a:bodyPr>
            <a:normAutofit/>
          </a:bodyPr>
          <a:lstStyle/>
          <a:p>
            <a:pPr>
              <a:spcAft>
                <a:spcPts val="1200"/>
              </a:spcAft>
            </a:pPr>
            <a:r>
              <a:rPr lang="sr-Latn-RS" dirty="0"/>
              <a:t>Kolektivno ponašanje mnoštva autonomnih, samo </a:t>
            </a:r>
            <a:r>
              <a:rPr lang="en-US" dirty="0" err="1"/>
              <a:t>organizuju</a:t>
            </a:r>
            <a:r>
              <a:rPr lang="sr-Latn-RS" dirty="0" err="1"/>
              <a:t>ćih</a:t>
            </a:r>
            <a:r>
              <a:rPr lang="sr-Latn-RS" dirty="0"/>
              <a:t> agenata</a:t>
            </a:r>
          </a:p>
          <a:p>
            <a:pPr>
              <a:spcAft>
                <a:spcPts val="1200"/>
              </a:spcAft>
            </a:pPr>
            <a:r>
              <a:rPr lang="sr-Latn-RS" dirty="0"/>
              <a:t>Inspirisani biološkim sistemima kao što su kolonije bakterija</a:t>
            </a:r>
            <a:r>
              <a:rPr lang="en-US" dirty="0"/>
              <a:t>, </a:t>
            </a:r>
            <a:r>
              <a:rPr lang="sr-Latn-RS" dirty="0"/>
              <a:t>mrava i</a:t>
            </a:r>
            <a:r>
              <a:rPr lang="en-US" dirty="0"/>
              <a:t>li</a:t>
            </a:r>
            <a:r>
              <a:rPr lang="sr-Latn-RS" dirty="0"/>
              <a:t> jata ptica</a:t>
            </a:r>
          </a:p>
          <a:p>
            <a:pPr>
              <a:spcAft>
                <a:spcPts val="1200"/>
              </a:spcAft>
            </a:pPr>
            <a:r>
              <a:rPr lang="sr-Latn-RS" dirty="0"/>
              <a:t>Mnoštva jedinki koje pojedinačno prate prosta pravila, ne postoji centralizovana kontrola</a:t>
            </a:r>
          </a:p>
          <a:p>
            <a:pPr>
              <a:spcAft>
                <a:spcPts val="1200"/>
              </a:spcAft>
            </a:pPr>
            <a:r>
              <a:rPr lang="sr-Latn-RS" dirty="0"/>
              <a:t>Mnošto prostih jedinki sa prostim ponašanjem sarađuje da bi rešili komplikovane probleme iz specifičnih domena</a:t>
            </a:r>
          </a:p>
        </p:txBody>
      </p:sp>
    </p:spTree>
    <p:extLst>
      <p:ext uri="{BB962C8B-B14F-4D97-AF65-F5344CB8AC3E}">
        <p14:creationId xmlns:p14="http://schemas.microsoft.com/office/powerpoint/2010/main" val="276328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ltLang="zh-TW" dirty="0"/>
              <a:t>Mravlji algoritmi – biološka inspiracija</a:t>
            </a:r>
            <a:endParaRPr lang="en-US" dirty="0"/>
          </a:p>
        </p:txBody>
      </p:sp>
      <p:sp>
        <p:nvSpPr>
          <p:cNvPr id="3" name="Content Placeholder 2"/>
          <p:cNvSpPr>
            <a:spLocks noGrp="1"/>
          </p:cNvSpPr>
          <p:nvPr>
            <p:ph idx="1"/>
          </p:nvPr>
        </p:nvSpPr>
        <p:spPr>
          <a:xfrm>
            <a:off x="90487" y="3477837"/>
            <a:ext cx="4366260" cy="716280"/>
          </a:xfrm>
        </p:spPr>
        <p:txBody>
          <a:bodyPr>
            <a:normAutofit fontScale="92500" lnSpcReduction="20000"/>
          </a:bodyPr>
          <a:lstStyle/>
          <a:p>
            <a:pPr marL="0" indent="0" algn="ctr">
              <a:buNone/>
            </a:pPr>
            <a:r>
              <a:rPr lang="vi-VN" sz="3000" dirty="0">
                <a:latin typeface="Calibri" pitchFamily="34" charset="0"/>
                <a:cs typeface="Calibri" pitchFamily="34" charset="0"/>
              </a:rPr>
              <a:t>Dva mrava imaju jednaku šansu da pronađu hranu</a:t>
            </a:r>
          </a:p>
          <a:p>
            <a:endParaRPr lang="en-US" dirty="0"/>
          </a:p>
        </p:txBody>
      </p:sp>
      <p:pic>
        <p:nvPicPr>
          <p:cNvPr id="4" name="Picture 3" descr="Screenshot_1"/>
          <p:cNvPicPr>
            <a:picLocks noChangeAspect="1" noChangeArrowheads="1"/>
          </p:cNvPicPr>
          <p:nvPr/>
        </p:nvPicPr>
        <p:blipFill rotWithShape="1">
          <a:blip r:embed="rId2" cstate="print"/>
          <a:srcRect l="4656" r="6893" b="7879"/>
          <a:stretch/>
        </p:blipFill>
        <p:spPr bwMode="auto">
          <a:xfrm>
            <a:off x="101917" y="1158408"/>
            <a:ext cx="4343401" cy="2316479"/>
          </a:xfrm>
          <a:prstGeom prst="rect">
            <a:avLst/>
          </a:prstGeom>
          <a:noFill/>
          <a:ln w="9525">
            <a:noFill/>
            <a:miter lim="800000"/>
            <a:headEnd/>
            <a:tailEnd/>
          </a:ln>
        </p:spPr>
      </p:pic>
      <p:pic>
        <p:nvPicPr>
          <p:cNvPr id="5" name="Picture 4" descr="Screenshot_2"/>
          <p:cNvPicPr>
            <a:picLocks noChangeAspect="1" noChangeArrowheads="1"/>
          </p:cNvPicPr>
          <p:nvPr/>
        </p:nvPicPr>
        <p:blipFill rotWithShape="1">
          <a:blip r:embed="rId3" cstate="print"/>
          <a:srcRect l="4532" r="4837" b="12122"/>
          <a:stretch/>
        </p:blipFill>
        <p:spPr bwMode="auto">
          <a:xfrm>
            <a:off x="4470083" y="1219201"/>
            <a:ext cx="4572000" cy="2209799"/>
          </a:xfrm>
          <a:prstGeom prst="rect">
            <a:avLst/>
          </a:prstGeom>
          <a:noFill/>
          <a:ln w="9525">
            <a:noFill/>
            <a:miter lim="800000"/>
            <a:headEnd/>
            <a:tailEnd/>
          </a:ln>
        </p:spPr>
      </p:pic>
      <p:sp>
        <p:nvSpPr>
          <p:cNvPr id="7" name="Content Placeholder 2"/>
          <p:cNvSpPr txBox="1">
            <a:spLocks/>
          </p:cNvSpPr>
          <p:nvPr/>
        </p:nvSpPr>
        <p:spPr>
          <a:xfrm>
            <a:off x="4687255" y="3474887"/>
            <a:ext cx="4366260" cy="7162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err="1">
                <a:latin typeface="Calibri" pitchFamily="34" charset="0"/>
                <a:cs typeface="Calibri" pitchFamily="34" charset="0"/>
              </a:rPr>
              <a:t>Mrav</a:t>
            </a:r>
            <a:r>
              <a:rPr lang="en-US" sz="3000" dirty="0">
                <a:latin typeface="Calibri" pitchFamily="34" charset="0"/>
                <a:cs typeface="Calibri" pitchFamily="34" charset="0"/>
              </a:rPr>
              <a:t> </a:t>
            </a:r>
            <a:r>
              <a:rPr lang="en-US" sz="3000" dirty="0" err="1">
                <a:latin typeface="Calibri" pitchFamily="34" charset="0"/>
                <a:cs typeface="Calibri" pitchFamily="34" charset="0"/>
              </a:rPr>
              <a:t>koji</a:t>
            </a:r>
            <a:r>
              <a:rPr lang="en-US" sz="3000" dirty="0">
                <a:latin typeface="Calibri" pitchFamily="34" charset="0"/>
                <a:cs typeface="Calibri" pitchFamily="34" charset="0"/>
              </a:rPr>
              <a:t> se </a:t>
            </a:r>
            <a:r>
              <a:rPr lang="en-US" sz="3000" dirty="0" err="1">
                <a:latin typeface="Calibri" pitchFamily="34" charset="0"/>
                <a:cs typeface="Calibri" pitchFamily="34" charset="0"/>
              </a:rPr>
              <a:t>kre</a:t>
            </a:r>
            <a:r>
              <a:rPr lang="sr-Latn-RS" sz="3000" dirty="0">
                <a:latin typeface="Calibri" pitchFamily="34" charset="0"/>
                <a:cs typeface="Calibri" pitchFamily="34" charset="0"/>
              </a:rPr>
              <a:t>će kraćim putem pre stiže na cilj</a:t>
            </a:r>
            <a:endParaRPr lang="en-US" dirty="0"/>
          </a:p>
        </p:txBody>
      </p:sp>
    </p:spTree>
    <p:extLst>
      <p:ext uri="{BB962C8B-B14F-4D97-AF65-F5344CB8AC3E}">
        <p14:creationId xmlns:p14="http://schemas.microsoft.com/office/powerpoint/2010/main" val="59649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ltLang="zh-TW" dirty="0"/>
              <a:t>Mravlji algoritmi – biološka inspiracija</a:t>
            </a:r>
            <a:endParaRPr lang="en-US" dirty="0"/>
          </a:p>
        </p:txBody>
      </p:sp>
      <p:sp>
        <p:nvSpPr>
          <p:cNvPr id="3" name="Content Placeholder 2"/>
          <p:cNvSpPr>
            <a:spLocks noGrp="1"/>
          </p:cNvSpPr>
          <p:nvPr>
            <p:ph idx="1"/>
          </p:nvPr>
        </p:nvSpPr>
        <p:spPr>
          <a:xfrm>
            <a:off x="325483" y="3636839"/>
            <a:ext cx="4288971" cy="2613235"/>
          </a:xfrm>
        </p:spPr>
        <p:txBody>
          <a:bodyPr/>
          <a:lstStyle/>
          <a:p>
            <a:pPr marL="0" indent="0" algn="ctr">
              <a:buNone/>
            </a:pPr>
            <a:r>
              <a:rPr lang="en-US" dirty="0" err="1"/>
              <a:t>Intenzitet</a:t>
            </a:r>
            <a:r>
              <a:rPr lang="en-US" dirty="0"/>
              <a:t> </a:t>
            </a:r>
            <a:r>
              <a:rPr lang="en-US" dirty="0" err="1"/>
              <a:t>feromona</a:t>
            </a:r>
            <a:r>
              <a:rPr lang="en-US" dirty="0"/>
              <a:t> </a:t>
            </a:r>
            <a:r>
              <a:rPr lang="en-US" dirty="0" err="1"/>
              <a:t>zbog</a:t>
            </a:r>
            <a:r>
              <a:rPr lang="en-US" dirty="0"/>
              <a:t> </a:t>
            </a:r>
            <a:r>
              <a:rPr lang="en-US" dirty="0" err="1"/>
              <a:t>dva</a:t>
            </a:r>
            <a:r>
              <a:rPr lang="en-US" dirty="0"/>
              <a:t> </a:t>
            </a:r>
            <a:r>
              <a:rPr lang="en-US" dirty="0" err="1"/>
              <a:t>prolaza</a:t>
            </a:r>
            <a:r>
              <a:rPr lang="en-US" dirty="0"/>
              <a:t> </a:t>
            </a:r>
            <a:r>
              <a:rPr lang="en-US" dirty="0" err="1"/>
              <a:t>izraženiji</a:t>
            </a:r>
            <a:r>
              <a:rPr lang="en-US" dirty="0"/>
              <a:t> je </a:t>
            </a:r>
            <a:r>
              <a:rPr lang="en-US" dirty="0" err="1"/>
              <a:t>kod</a:t>
            </a:r>
            <a:r>
              <a:rPr lang="en-US" dirty="0"/>
              <a:t> </a:t>
            </a:r>
            <a:r>
              <a:rPr lang="en-US" dirty="0" err="1"/>
              <a:t>kraće</a:t>
            </a:r>
            <a:r>
              <a:rPr lang="en-US" dirty="0"/>
              <a:t> </a:t>
            </a:r>
            <a:r>
              <a:rPr lang="en-US" dirty="0" err="1"/>
              <a:t>putanje</a:t>
            </a:r>
            <a:r>
              <a:rPr lang="en-US" dirty="0"/>
              <a:t>.</a:t>
            </a:r>
          </a:p>
        </p:txBody>
      </p:sp>
      <p:pic>
        <p:nvPicPr>
          <p:cNvPr id="4" name="Picture 4" descr="Screenshot_3"/>
          <p:cNvPicPr>
            <a:picLocks noChangeAspect="1" noChangeArrowheads="1"/>
          </p:cNvPicPr>
          <p:nvPr/>
        </p:nvPicPr>
        <p:blipFill rotWithShape="1">
          <a:blip r:embed="rId2" cstate="print"/>
          <a:srcRect l="2660" r="6627" b="5235"/>
          <a:stretch/>
        </p:blipFill>
        <p:spPr bwMode="auto">
          <a:xfrm>
            <a:off x="130629" y="1122239"/>
            <a:ext cx="4678680" cy="2382961"/>
          </a:xfrm>
          <a:prstGeom prst="rect">
            <a:avLst/>
          </a:prstGeom>
          <a:noFill/>
          <a:ln w="9525">
            <a:noFill/>
            <a:miter lim="800000"/>
            <a:headEnd/>
            <a:tailEnd/>
          </a:ln>
        </p:spPr>
      </p:pic>
      <p:pic>
        <p:nvPicPr>
          <p:cNvPr id="5" name="Picture 4" descr="Screenshot_4"/>
          <p:cNvPicPr>
            <a:picLocks noChangeAspect="1" noChangeArrowheads="1"/>
          </p:cNvPicPr>
          <p:nvPr/>
        </p:nvPicPr>
        <p:blipFill rotWithShape="1">
          <a:blip r:embed="rId3" cstate="print"/>
          <a:srcRect l="3675" r="4103" b="6144"/>
          <a:stretch/>
        </p:blipFill>
        <p:spPr bwMode="auto">
          <a:xfrm>
            <a:off x="4839789" y="1145099"/>
            <a:ext cx="4206241" cy="2360101"/>
          </a:xfrm>
          <a:prstGeom prst="rect">
            <a:avLst/>
          </a:prstGeom>
          <a:noFill/>
          <a:ln w="9525">
            <a:noFill/>
            <a:miter lim="800000"/>
            <a:headEnd/>
            <a:tailEnd/>
          </a:ln>
        </p:spPr>
      </p:pic>
      <p:sp>
        <p:nvSpPr>
          <p:cNvPr id="6" name="Content Placeholder 2"/>
          <p:cNvSpPr txBox="1">
            <a:spLocks/>
          </p:cNvSpPr>
          <p:nvPr/>
        </p:nvSpPr>
        <p:spPr>
          <a:xfrm>
            <a:off x="4809308" y="3715138"/>
            <a:ext cx="4236721" cy="2613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sr-Latn-RS" dirty="0"/>
              <a:t>Sledeći mrav bira kraću putanju</a:t>
            </a:r>
            <a:endParaRPr lang="en-US" dirty="0"/>
          </a:p>
          <a:p>
            <a:endParaRPr lang="en-US" dirty="0"/>
          </a:p>
        </p:txBody>
      </p:sp>
    </p:spTree>
    <p:extLst>
      <p:ext uri="{BB962C8B-B14F-4D97-AF65-F5344CB8AC3E}">
        <p14:creationId xmlns:p14="http://schemas.microsoft.com/office/powerpoint/2010/main" val="292973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altLang="zh-TW" dirty="0"/>
              <a:t>Mravlji algoritmi – biološka inspiracija</a:t>
            </a:r>
            <a:endParaRPr lang="en-US" dirty="0"/>
          </a:p>
        </p:txBody>
      </p:sp>
      <p:sp>
        <p:nvSpPr>
          <p:cNvPr id="3" name="Content Placeholder 2"/>
          <p:cNvSpPr>
            <a:spLocks noGrp="1"/>
          </p:cNvSpPr>
          <p:nvPr>
            <p:ph idx="1"/>
          </p:nvPr>
        </p:nvSpPr>
        <p:spPr>
          <a:xfrm>
            <a:off x="188465" y="3276600"/>
            <a:ext cx="4746171" cy="2613235"/>
          </a:xfrm>
        </p:spPr>
        <p:txBody>
          <a:bodyPr/>
          <a:lstStyle/>
          <a:p>
            <a:r>
              <a:rPr lang="en-US" dirty="0" err="1"/>
              <a:t>Posle</a:t>
            </a:r>
            <a:r>
              <a:rPr lang="en-US" dirty="0"/>
              <a:t> </a:t>
            </a:r>
            <a:r>
              <a:rPr lang="en-US" dirty="0" err="1"/>
              <a:t>nekog</a:t>
            </a:r>
            <a:r>
              <a:rPr lang="en-US" dirty="0"/>
              <a:t> </a:t>
            </a:r>
            <a:r>
              <a:rPr lang="en-US" dirty="0" err="1"/>
              <a:t>vremena</a:t>
            </a:r>
            <a:r>
              <a:rPr lang="en-US" dirty="0"/>
              <a:t> </a:t>
            </a:r>
            <a:r>
              <a:rPr lang="en-US" dirty="0" err="1"/>
              <a:t>veći</a:t>
            </a:r>
            <a:r>
              <a:rPr lang="en-US" dirty="0"/>
              <a:t> </a:t>
            </a:r>
            <a:r>
              <a:rPr lang="en-US" dirty="0" err="1"/>
              <a:t>deo</a:t>
            </a:r>
            <a:r>
              <a:rPr lang="en-US" dirty="0"/>
              <a:t> </a:t>
            </a:r>
            <a:r>
              <a:rPr lang="en-US" dirty="0" err="1"/>
              <a:t>mrava</a:t>
            </a:r>
            <a:r>
              <a:rPr lang="en-US" dirty="0"/>
              <a:t> </a:t>
            </a:r>
            <a:r>
              <a:rPr lang="en-US" dirty="0" err="1"/>
              <a:t>kreće</a:t>
            </a:r>
            <a:r>
              <a:rPr lang="en-US" dirty="0"/>
              <a:t> se </a:t>
            </a:r>
            <a:r>
              <a:rPr lang="en-US" dirty="0" err="1"/>
              <a:t>kraćim</a:t>
            </a:r>
            <a:r>
              <a:rPr lang="en-US" dirty="0"/>
              <a:t> </a:t>
            </a:r>
            <a:r>
              <a:rPr lang="en-US" dirty="0" err="1"/>
              <a:t>putem</a:t>
            </a:r>
            <a:endParaRPr lang="en-US" dirty="0"/>
          </a:p>
          <a:p>
            <a:r>
              <a:rPr lang="en-US" dirty="0" err="1"/>
              <a:t>Postoje</a:t>
            </a:r>
            <a:r>
              <a:rPr lang="en-US" dirty="0"/>
              <a:t> </a:t>
            </a:r>
            <a:r>
              <a:rPr lang="en-US" dirty="0" err="1"/>
              <a:t>mravi</a:t>
            </a:r>
            <a:r>
              <a:rPr lang="en-US" dirty="0"/>
              <a:t> </a:t>
            </a:r>
            <a:r>
              <a:rPr lang="en-US" dirty="0" err="1"/>
              <a:t>koji</a:t>
            </a:r>
            <a:r>
              <a:rPr lang="en-US" dirty="0"/>
              <a:t> ne </a:t>
            </a:r>
            <a:r>
              <a:rPr lang="en-US" dirty="0" err="1"/>
              <a:t>idu</a:t>
            </a:r>
            <a:r>
              <a:rPr lang="en-US" dirty="0"/>
              <a:t> </a:t>
            </a:r>
            <a:r>
              <a:rPr lang="en-US" dirty="0" err="1"/>
              <a:t>tim</a:t>
            </a:r>
            <a:r>
              <a:rPr lang="en-US" dirty="0"/>
              <a:t> </a:t>
            </a:r>
            <a:r>
              <a:rPr lang="en-US" dirty="0" err="1"/>
              <a:t>putem</a:t>
            </a:r>
            <a:endParaRPr lang="en-US" dirty="0"/>
          </a:p>
          <a:p>
            <a:endParaRPr lang="en-US" dirty="0"/>
          </a:p>
        </p:txBody>
      </p:sp>
      <p:pic>
        <p:nvPicPr>
          <p:cNvPr id="4" name="Picture 4" descr="Screenshot_5"/>
          <p:cNvPicPr>
            <a:picLocks noChangeAspect="1" noChangeArrowheads="1"/>
          </p:cNvPicPr>
          <p:nvPr/>
        </p:nvPicPr>
        <p:blipFill rotWithShape="1">
          <a:blip r:embed="rId2" cstate="print"/>
          <a:srcRect l="2328" r="4573" b="16144"/>
          <a:stretch/>
        </p:blipFill>
        <p:spPr bwMode="auto">
          <a:xfrm>
            <a:off x="243840" y="1122239"/>
            <a:ext cx="4526280" cy="2108641"/>
          </a:xfrm>
          <a:prstGeom prst="rect">
            <a:avLst/>
          </a:prstGeom>
          <a:noFill/>
          <a:ln w="9525">
            <a:noFill/>
            <a:miter lim="800000"/>
            <a:headEnd/>
            <a:tailEnd/>
          </a:ln>
        </p:spPr>
      </p:pic>
      <p:pic>
        <p:nvPicPr>
          <p:cNvPr id="5" name="Picture 4" descr="Screenshot_6"/>
          <p:cNvPicPr>
            <a:picLocks noChangeAspect="1" noChangeArrowheads="1"/>
          </p:cNvPicPr>
          <p:nvPr/>
        </p:nvPicPr>
        <p:blipFill rotWithShape="1">
          <a:blip r:embed="rId3" cstate="print"/>
          <a:srcRect l="2934" r="3479" b="14712"/>
          <a:stretch/>
        </p:blipFill>
        <p:spPr bwMode="auto">
          <a:xfrm>
            <a:off x="4770120" y="1086238"/>
            <a:ext cx="4373880" cy="2144642"/>
          </a:xfrm>
          <a:prstGeom prst="rect">
            <a:avLst/>
          </a:prstGeom>
          <a:noFill/>
          <a:ln w="9525">
            <a:noFill/>
            <a:miter lim="800000"/>
            <a:headEnd/>
            <a:tailEnd/>
          </a:ln>
        </p:spPr>
      </p:pic>
      <p:sp>
        <p:nvSpPr>
          <p:cNvPr id="6" name="Content Placeholder 2"/>
          <p:cNvSpPr txBox="1">
            <a:spLocks/>
          </p:cNvSpPr>
          <p:nvPr/>
        </p:nvSpPr>
        <p:spPr>
          <a:xfrm>
            <a:off x="4730387" y="3215640"/>
            <a:ext cx="4337413" cy="2613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dirty="0"/>
              <a:t>U jednom  trenutku mravi se koncetrišu na jednom putu</a:t>
            </a:r>
          </a:p>
        </p:txBody>
      </p:sp>
    </p:spTree>
    <p:extLst>
      <p:ext uri="{BB962C8B-B14F-4D97-AF65-F5344CB8AC3E}">
        <p14:creationId xmlns:p14="http://schemas.microsoft.com/office/powerpoint/2010/main" val="287409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solidFill>
                  <a:schemeClr val="accent5"/>
                </a:solidFill>
              </a:rPr>
              <a:t>Neuronske mreže</a:t>
            </a:r>
            <a:endParaRPr lang="en-US" dirty="0">
              <a:solidFill>
                <a:schemeClr val="accent5"/>
              </a:solidFill>
            </a:endParaRPr>
          </a:p>
        </p:txBody>
      </p:sp>
      <p:sp>
        <p:nvSpPr>
          <p:cNvPr id="3" name="Content Placeholder 2"/>
          <p:cNvSpPr>
            <a:spLocks noGrp="1"/>
          </p:cNvSpPr>
          <p:nvPr>
            <p:ph idx="1"/>
          </p:nvPr>
        </p:nvSpPr>
        <p:spPr/>
        <p:txBody>
          <a:bodyPr>
            <a:normAutofit fontScale="85000" lnSpcReduction="20000"/>
          </a:bodyPr>
          <a:lstStyle/>
          <a:p>
            <a:r>
              <a:rPr lang="sr-Latn-RS" dirty="0"/>
              <a:t>1943 McCulloch &amp; Pitts </a:t>
            </a:r>
            <a:r>
              <a:rPr lang="en-US" i="1" dirty="0"/>
              <a:t>threshold logic</a:t>
            </a:r>
            <a:r>
              <a:rPr lang="en-US" dirty="0"/>
              <a:t>, </a:t>
            </a:r>
            <a:r>
              <a:rPr lang="en-US" dirty="0" err="1"/>
              <a:t>prete</a:t>
            </a:r>
            <a:r>
              <a:rPr lang="sr-Latn-RS" dirty="0"/>
              <a:t>ča</a:t>
            </a:r>
            <a:r>
              <a:rPr lang="en-US" dirty="0"/>
              <a:t> </a:t>
            </a:r>
            <a:r>
              <a:rPr lang="en-US" dirty="0" err="1"/>
              <a:t>neuronskih</a:t>
            </a:r>
            <a:r>
              <a:rPr lang="en-US" dirty="0"/>
              <a:t> </a:t>
            </a:r>
            <a:r>
              <a:rPr lang="en-US" dirty="0" err="1"/>
              <a:t>mreza</a:t>
            </a:r>
            <a:endParaRPr lang="sr-Latn-RS" dirty="0"/>
          </a:p>
          <a:p>
            <a:pPr lvl="1"/>
            <a:r>
              <a:rPr lang="sr-Latn-RS" dirty="0"/>
              <a:t>Pokušaj da se razume kako mozak </a:t>
            </a:r>
            <a:br>
              <a:rPr lang="sr-Latn-RS" dirty="0"/>
            </a:br>
            <a:r>
              <a:rPr lang="sr-Latn-RS" dirty="0"/>
              <a:t>postiže komplikovano ponašanje iz prostih delova</a:t>
            </a:r>
          </a:p>
          <a:p>
            <a:pPr lvl="1"/>
            <a:r>
              <a:rPr lang="sr-Latn-RS" dirty="0"/>
              <a:t>Prave model neurona sličan perceptronu</a:t>
            </a:r>
          </a:p>
          <a:p>
            <a:pPr lvl="1"/>
            <a:endParaRPr lang="sr-Latn-RS" dirty="0"/>
          </a:p>
          <a:p>
            <a:r>
              <a:rPr lang="en-US" dirty="0"/>
              <a:t>1957 </a:t>
            </a:r>
            <a:r>
              <a:rPr lang="en-US" dirty="0" err="1"/>
              <a:t>Rozenblat</a:t>
            </a:r>
            <a:r>
              <a:rPr lang="en-US" dirty="0"/>
              <a:t> je </a:t>
            </a:r>
            <a:r>
              <a:rPr lang="en-US" dirty="0" err="1"/>
              <a:t>napravio</a:t>
            </a:r>
            <a:r>
              <a:rPr lang="en-US" dirty="0"/>
              <a:t> (u </a:t>
            </a:r>
            <a:r>
              <a:rPr lang="en-US" dirty="0" err="1"/>
              <a:t>hardveru</a:t>
            </a:r>
            <a:r>
              <a:rPr lang="en-US" dirty="0"/>
              <a:t>) perceptron</a:t>
            </a:r>
            <a:endParaRPr lang="sr-Latn-RS" dirty="0"/>
          </a:p>
          <a:p>
            <a:endParaRPr lang="sr-Latn-RS" dirty="0"/>
          </a:p>
          <a:p>
            <a:r>
              <a:rPr lang="it-IT" dirty="0"/>
              <a:t>1969 </a:t>
            </a:r>
            <a:r>
              <a:rPr lang="sr-Latn-RS" dirty="0"/>
              <a:t>M</a:t>
            </a:r>
            <a:r>
              <a:rPr lang="it-IT" dirty="0"/>
              <a:t>arvin Minski i Sejmur Papert kritikuju perceptron, </a:t>
            </a:r>
            <a:r>
              <a:rPr lang="sr-Latn-RS" dirty="0"/>
              <a:t>š</a:t>
            </a:r>
            <a:r>
              <a:rPr lang="it-IT" dirty="0"/>
              <a:t>to usporava razvoj</a:t>
            </a:r>
            <a:r>
              <a:rPr lang="sr-Latn-RS" dirty="0"/>
              <a:t> </a:t>
            </a:r>
            <a:r>
              <a:rPr lang="en-US" dirty="0" err="1"/>
              <a:t>neuronskih</a:t>
            </a:r>
            <a:r>
              <a:rPr lang="en-US" dirty="0"/>
              <a:t> </a:t>
            </a:r>
            <a:r>
              <a:rPr lang="en-US" dirty="0" err="1"/>
              <a:t>mre</a:t>
            </a:r>
            <a:r>
              <a:rPr lang="sr-Latn-RS" dirty="0"/>
              <a:t>ž</a:t>
            </a:r>
            <a:r>
              <a:rPr lang="en-US" dirty="0"/>
              <a:t>a</a:t>
            </a:r>
            <a:endParaRPr lang="sr-Latn-RS" dirty="0"/>
          </a:p>
          <a:p>
            <a:endParaRPr lang="sr-Latn-RS" dirty="0"/>
          </a:p>
          <a:p>
            <a:r>
              <a:rPr lang="en-US" dirty="0"/>
              <a:t>1975 </a:t>
            </a:r>
            <a:r>
              <a:rPr lang="en-US" dirty="0" err="1"/>
              <a:t>Verbos</a:t>
            </a:r>
            <a:r>
              <a:rPr lang="en-US" dirty="0"/>
              <a:t> </a:t>
            </a:r>
            <a:r>
              <a:rPr lang="en-US" dirty="0" err="1"/>
              <a:t>formuli</a:t>
            </a:r>
            <a:r>
              <a:rPr lang="sr-Latn-RS" dirty="0"/>
              <a:t>š</a:t>
            </a:r>
            <a:r>
              <a:rPr lang="en-US" dirty="0"/>
              <a:t>e </a:t>
            </a:r>
            <a:r>
              <a:rPr lang="en-US" dirty="0" err="1"/>
              <a:t>algoritam</a:t>
            </a:r>
            <a:r>
              <a:rPr lang="en-US" dirty="0"/>
              <a:t> </a:t>
            </a:r>
            <a:r>
              <a:rPr lang="en-US" dirty="0" err="1"/>
              <a:t>propagacije</a:t>
            </a:r>
            <a:r>
              <a:rPr lang="en-US" dirty="0"/>
              <a:t> </a:t>
            </a:r>
            <a:r>
              <a:rPr lang="en-US" dirty="0" err="1"/>
              <a:t>unazad</a:t>
            </a:r>
            <a:r>
              <a:rPr lang="en-US" dirty="0"/>
              <a:t> (</a:t>
            </a:r>
            <a:r>
              <a:rPr lang="en-US" i="1" dirty="0"/>
              <a:t>backpropagation</a:t>
            </a:r>
            <a:r>
              <a:rPr lang="en-US" dirty="0"/>
              <a:t>) </a:t>
            </a:r>
            <a:r>
              <a:rPr lang="en-US" dirty="0" err="1"/>
              <a:t>za</a:t>
            </a:r>
            <a:r>
              <a:rPr lang="sr-Latn-RS" dirty="0"/>
              <a:t> </a:t>
            </a:r>
            <a:r>
              <a:rPr lang="en-US" dirty="0" err="1"/>
              <a:t>treniranje</a:t>
            </a:r>
            <a:r>
              <a:rPr lang="en-US" dirty="0"/>
              <a:t> </a:t>
            </a:r>
            <a:r>
              <a:rPr lang="en-US" dirty="0" err="1"/>
              <a:t>neuronskih</a:t>
            </a:r>
            <a:r>
              <a:rPr lang="en-US" dirty="0"/>
              <a:t> </a:t>
            </a:r>
            <a:r>
              <a:rPr lang="en-US" dirty="0" err="1"/>
              <a:t>mre</a:t>
            </a:r>
            <a:r>
              <a:rPr lang="sr-Latn-RS" dirty="0"/>
              <a:t>ž</a:t>
            </a:r>
            <a:r>
              <a:rPr lang="en-US" dirty="0"/>
              <a:t>a</a:t>
            </a:r>
            <a:endParaRPr lang="sr-Latn-RS" dirty="0"/>
          </a:p>
          <a:p>
            <a:endParaRPr lang="en-US" dirty="0"/>
          </a:p>
          <a:p>
            <a:r>
              <a:rPr lang="en-US" dirty="0"/>
              <a:t>1985 </a:t>
            </a:r>
            <a:r>
              <a:rPr lang="en-US" dirty="0" err="1"/>
              <a:t>Sejnovski</a:t>
            </a:r>
            <a:r>
              <a:rPr lang="en-US" dirty="0"/>
              <a:t> </a:t>
            </a:r>
            <a:r>
              <a:rPr lang="en-US" dirty="0" err="1"/>
              <a:t>i</a:t>
            </a:r>
            <a:r>
              <a:rPr lang="en-US" dirty="0"/>
              <a:t> </a:t>
            </a:r>
            <a:r>
              <a:rPr lang="en-US" dirty="0" err="1"/>
              <a:t>Rozenberg</a:t>
            </a:r>
            <a:r>
              <a:rPr lang="en-US" dirty="0"/>
              <a:t> </a:t>
            </a:r>
            <a:r>
              <a:rPr lang="en-US" dirty="0" err="1"/>
              <a:t>prave</a:t>
            </a:r>
            <a:r>
              <a:rPr lang="en-US" dirty="0"/>
              <a:t> </a:t>
            </a:r>
            <a:r>
              <a:rPr lang="en-US" dirty="0" err="1"/>
              <a:t>sistem</a:t>
            </a:r>
            <a:r>
              <a:rPr lang="en-US" dirty="0"/>
              <a:t> </a:t>
            </a:r>
            <a:r>
              <a:rPr lang="en-US" dirty="0" err="1"/>
              <a:t>koji</a:t>
            </a:r>
            <a:r>
              <a:rPr lang="en-US" dirty="0"/>
              <a:t> u</a:t>
            </a:r>
            <a:r>
              <a:rPr lang="sr-Latn-RS" dirty="0"/>
              <a:t>č</a:t>
            </a:r>
            <a:r>
              <a:rPr lang="en-US" dirty="0" err="1"/>
              <a:t>i</a:t>
            </a:r>
            <a:r>
              <a:rPr lang="en-US" dirty="0"/>
              <a:t> da </a:t>
            </a:r>
            <a:r>
              <a:rPr lang="en-US" dirty="0" err="1"/>
              <a:t>izgovara</a:t>
            </a:r>
            <a:r>
              <a:rPr lang="en-US" dirty="0"/>
              <a:t> </a:t>
            </a:r>
            <a:r>
              <a:rPr lang="en-US" dirty="0" err="1"/>
              <a:t>engleske</a:t>
            </a:r>
            <a:r>
              <a:rPr lang="en-US" dirty="0"/>
              <a:t> re</a:t>
            </a:r>
            <a:r>
              <a:rPr lang="sr-Latn-RS" dirty="0"/>
              <a:t>č</a:t>
            </a:r>
            <a:r>
              <a:rPr lang="en-US" dirty="0" err="1"/>
              <a:t>i</a:t>
            </a:r>
            <a:r>
              <a:rPr lang="sr-Latn-RS" dirty="0"/>
              <a:t> zasnovan na neuronskim mrežama</a:t>
            </a:r>
            <a:endParaRPr lang="en-US" dirty="0"/>
          </a:p>
          <a:p>
            <a:endParaRPr lang="en-US" dirty="0"/>
          </a:p>
          <a:p>
            <a:endParaRPr lang="en-US" dirty="0"/>
          </a:p>
          <a:p>
            <a:endParaRPr lang="sr-Latn-RS" dirty="0"/>
          </a:p>
          <a:p>
            <a:endParaRPr lang="en-US" dirty="0"/>
          </a:p>
        </p:txBody>
      </p:sp>
    </p:spTree>
    <p:extLst>
      <p:ext uri="{BB962C8B-B14F-4D97-AF65-F5344CB8AC3E}">
        <p14:creationId xmlns:p14="http://schemas.microsoft.com/office/powerpoint/2010/main" val="411116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C29F0-B559-4203-BE8B-85329237BBAC}"/>
              </a:ext>
            </a:extLst>
          </p:cNvPr>
          <p:cNvSpPr>
            <a:spLocks noGrp="1"/>
          </p:cNvSpPr>
          <p:nvPr>
            <p:ph type="title" idx="4294967295"/>
          </p:nvPr>
        </p:nvSpPr>
        <p:spPr>
          <a:xfrm>
            <a:off x="484394" y="640081"/>
            <a:ext cx="2620756" cy="3793488"/>
          </a:xfrm>
          <a:prstGeom prst="roundRect">
            <a:avLst/>
          </a:prstGeom>
          <a:noFill/>
        </p:spPr>
        <p:txBody>
          <a:bodyPr vert="horz" lIns="91440" tIns="45720" rIns="91440" bIns="45720" rtlCol="0" anchor="b">
            <a:normAutofit/>
          </a:bodyPr>
          <a:lstStyle/>
          <a:p>
            <a:r>
              <a:rPr lang="en-US" sz="4000" dirty="0" err="1">
                <a:solidFill>
                  <a:schemeClr val="accent5">
                    <a:lumMod val="50000"/>
                  </a:schemeClr>
                </a:solidFill>
              </a:rPr>
              <a:t>Šta</a:t>
            </a:r>
            <a:r>
              <a:rPr lang="en-US" sz="4000" dirty="0">
                <a:solidFill>
                  <a:schemeClr val="accent5">
                    <a:lumMod val="50000"/>
                  </a:schemeClr>
                </a:solidFill>
              </a:rPr>
              <a:t> je </a:t>
            </a:r>
            <a:r>
              <a:rPr lang="en-US" sz="4000" dirty="0" err="1">
                <a:solidFill>
                  <a:schemeClr val="accent5">
                    <a:lumMod val="50000"/>
                  </a:schemeClr>
                </a:solidFill>
              </a:rPr>
              <a:t>mašinsko</a:t>
            </a:r>
            <a:r>
              <a:rPr lang="en-US" sz="4000" dirty="0">
                <a:solidFill>
                  <a:schemeClr val="accent5">
                    <a:lumMod val="50000"/>
                  </a:schemeClr>
                </a:solidFill>
              </a:rPr>
              <a:t> </a:t>
            </a:r>
            <a:r>
              <a:rPr lang="en-US" sz="4000" dirty="0" err="1">
                <a:solidFill>
                  <a:schemeClr val="accent5">
                    <a:lumMod val="50000"/>
                  </a:schemeClr>
                </a:solidFill>
              </a:rPr>
              <a:t>učenje</a:t>
            </a:r>
            <a:r>
              <a:rPr lang="en-US" sz="4000" dirty="0">
                <a:solidFill>
                  <a:schemeClr val="accent5">
                    <a:lumMod val="50000"/>
                  </a:schemeClr>
                </a:solidFill>
              </a:rPr>
              <a:t>?</a:t>
            </a:r>
          </a:p>
        </p:txBody>
      </p:sp>
      <p:sp>
        <p:nvSpPr>
          <p:cNvPr id="13" name="Rectangle 12">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9444" y="0"/>
            <a:ext cx="5674556"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6927" y="640091"/>
            <a:ext cx="469959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A person sitting on a counter&#10;&#10;Description automatically generated">
            <a:extLst>
              <a:ext uri="{FF2B5EF4-FFF2-40B4-BE49-F238E27FC236}">
                <a16:creationId xmlns:a16="http://schemas.microsoft.com/office/drawing/2014/main" id="{DC8EF3D5-7338-4C61-9481-C9B7C20463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48" r="14262" b="2"/>
          <a:stretch/>
        </p:blipFill>
        <p:spPr bwMode="auto">
          <a:xfrm>
            <a:off x="4081301" y="804672"/>
            <a:ext cx="4450842" cy="5248656"/>
          </a:xfrm>
          <a:prstGeom prst="rect">
            <a:avLst/>
          </a:prstGeom>
          <a:noFill/>
          <a:effectLst/>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679EE39F-9A5F-4E16-A1CE-5F362BE3A544}"/>
              </a:ext>
            </a:extLst>
          </p:cNvPr>
          <p:cNvSpPr/>
          <p:nvPr/>
        </p:nvSpPr>
        <p:spPr>
          <a:xfrm>
            <a:off x="5562600" y="990600"/>
            <a:ext cx="2807618" cy="1343025"/>
          </a:xfrm>
          <a:prstGeom prst="wedgeRoundRectCallout">
            <a:avLst>
              <a:gd name="adj1" fmla="val -2683"/>
              <a:gd name="adj2" fmla="val 7462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spcAft>
                <a:spcPts val="450"/>
              </a:spcAft>
            </a:pPr>
            <a:r>
              <a:rPr lang="en-US" sz="1400" dirty="0">
                <a:solidFill>
                  <a:prstClr val="black"/>
                </a:solidFill>
                <a:latin typeface="Calibri" panose="020F0502020204030204"/>
              </a:rPr>
              <a:t>“Field of study that gives computers the ability to learn without being explicitly programmed”</a:t>
            </a:r>
          </a:p>
          <a:p>
            <a:pPr algn="r" defTabSz="685800"/>
            <a:r>
              <a:rPr lang="en-US" sz="1400" dirty="0">
                <a:solidFill>
                  <a:prstClr val="black"/>
                </a:solidFill>
                <a:latin typeface="Calibri" panose="020F0502020204030204"/>
              </a:rPr>
              <a:t>1959, Arthur Samuel</a:t>
            </a:r>
          </a:p>
        </p:txBody>
      </p:sp>
    </p:spTree>
    <p:extLst>
      <p:ext uri="{BB962C8B-B14F-4D97-AF65-F5344CB8AC3E}">
        <p14:creationId xmlns:p14="http://schemas.microsoft.com/office/powerpoint/2010/main" val="28847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8814" y="1050050"/>
            <a:ext cx="3776472" cy="3752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378714" y="1066800"/>
            <a:ext cx="3771900" cy="3735279"/>
            <a:chOff x="38100" y="1066800"/>
            <a:chExt cx="3771900" cy="3735279"/>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066800"/>
              <a:ext cx="3771900" cy="373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1219200"/>
              <a:ext cx="1778000" cy="79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4913757" y="5021758"/>
            <a:ext cx="3926586" cy="1346895"/>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600"/>
              </a:spcAft>
            </a:pPr>
            <a:r>
              <a:rPr lang="en-US" sz="2400" dirty="0" err="1"/>
              <a:t>Neozna</a:t>
            </a:r>
            <a:r>
              <a:rPr lang="sr-Latn-RS" sz="2400" dirty="0"/>
              <a:t>čeni podaci </a:t>
            </a:r>
            <a:r>
              <a:rPr lang="sr-Latn-RS" dirty="0"/>
              <a:t>→Nenadgledano obučavanje (</a:t>
            </a:r>
            <a:r>
              <a:rPr lang="sr-Latn-RS" i="1" dirty="0" err="1"/>
              <a:t>Unsupervised</a:t>
            </a:r>
            <a:r>
              <a:rPr lang="sr-Latn-RS" i="1" dirty="0"/>
              <a:t> </a:t>
            </a:r>
            <a:r>
              <a:rPr lang="sr-Latn-RS" i="1" dirty="0" err="1"/>
              <a:t>learning</a:t>
            </a:r>
            <a:r>
              <a:rPr lang="sr-Latn-RS" dirty="0"/>
              <a:t>)</a:t>
            </a:r>
            <a:endParaRPr lang="en-US" sz="2400" dirty="0"/>
          </a:p>
        </p:txBody>
      </p:sp>
      <p:sp>
        <p:nvSpPr>
          <p:cNvPr id="12" name="TextBox 11">
            <a:extLst>
              <a:ext uri="{FF2B5EF4-FFF2-40B4-BE49-F238E27FC236}">
                <a16:creationId xmlns:a16="http://schemas.microsoft.com/office/drawing/2014/main" id="{2C67D1EA-E88C-4B30-BCBC-C03808EB8D46}"/>
              </a:ext>
            </a:extLst>
          </p:cNvPr>
          <p:cNvSpPr txBox="1"/>
          <p:nvPr/>
        </p:nvSpPr>
        <p:spPr>
          <a:xfrm>
            <a:off x="301371" y="5021757"/>
            <a:ext cx="3926586" cy="1346895"/>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600"/>
              </a:spcAft>
            </a:pPr>
            <a:r>
              <a:rPr lang="sr-Latn-RS" sz="2400" dirty="0"/>
              <a:t>O</a:t>
            </a:r>
            <a:r>
              <a:rPr lang="en-US" sz="2400" dirty="0" err="1"/>
              <a:t>zna</a:t>
            </a:r>
            <a:r>
              <a:rPr lang="sr-Latn-RS" sz="2400" dirty="0"/>
              <a:t>čeni podaci </a:t>
            </a:r>
          </a:p>
          <a:p>
            <a:pPr>
              <a:spcAft>
                <a:spcPts val="600"/>
              </a:spcAft>
            </a:pPr>
            <a:r>
              <a:rPr lang="sr-Latn-RS" dirty="0"/>
              <a:t>→ Nadgledano obučavanje (</a:t>
            </a:r>
            <a:r>
              <a:rPr lang="sr-Latn-RS" i="1" dirty="0" err="1"/>
              <a:t>Supervised</a:t>
            </a:r>
            <a:r>
              <a:rPr lang="sr-Latn-RS" i="1" dirty="0"/>
              <a:t> </a:t>
            </a:r>
            <a:r>
              <a:rPr lang="sr-Latn-RS" i="1" dirty="0" err="1"/>
              <a:t>learning</a:t>
            </a:r>
            <a:r>
              <a:rPr lang="sr-Latn-RS" dirty="0"/>
              <a:t>)</a:t>
            </a:r>
            <a:endParaRPr lang="en-US" sz="2400" dirty="0"/>
          </a:p>
        </p:txBody>
      </p:sp>
    </p:spTree>
    <p:extLst>
      <p:ext uri="{BB962C8B-B14F-4D97-AF65-F5344CB8AC3E}">
        <p14:creationId xmlns:p14="http://schemas.microsoft.com/office/powerpoint/2010/main" val="242014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9" name="TextBox 8"/>
          <p:cNvSpPr txBox="1"/>
          <p:nvPr/>
        </p:nvSpPr>
        <p:spPr>
          <a:xfrm>
            <a:off x="4913757" y="1143001"/>
            <a:ext cx="3926586" cy="1346895"/>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600"/>
              </a:spcAft>
            </a:pPr>
            <a:r>
              <a:rPr lang="en-US" sz="2400" dirty="0" err="1"/>
              <a:t>Neozna</a:t>
            </a:r>
            <a:r>
              <a:rPr lang="sr-Latn-RS" sz="2400" dirty="0"/>
              <a:t>čeni podaci </a:t>
            </a:r>
            <a:r>
              <a:rPr lang="sr-Latn-RS" dirty="0"/>
              <a:t>→Nenadgledano obučavanje (</a:t>
            </a:r>
            <a:r>
              <a:rPr lang="sr-Latn-RS" i="1" dirty="0" err="1"/>
              <a:t>Unsupervised</a:t>
            </a:r>
            <a:r>
              <a:rPr lang="sr-Latn-RS" i="1" dirty="0"/>
              <a:t> </a:t>
            </a:r>
            <a:r>
              <a:rPr lang="sr-Latn-RS" i="1" dirty="0" err="1"/>
              <a:t>learning</a:t>
            </a:r>
            <a:r>
              <a:rPr lang="sr-Latn-RS" dirty="0"/>
              <a:t>)</a:t>
            </a:r>
            <a:endParaRPr lang="en-US" sz="2400" dirty="0"/>
          </a:p>
        </p:txBody>
      </p:sp>
      <p:sp>
        <p:nvSpPr>
          <p:cNvPr id="12" name="TextBox 11">
            <a:extLst>
              <a:ext uri="{FF2B5EF4-FFF2-40B4-BE49-F238E27FC236}">
                <a16:creationId xmlns:a16="http://schemas.microsoft.com/office/drawing/2014/main" id="{2C67D1EA-E88C-4B30-BCBC-C03808EB8D46}"/>
              </a:ext>
            </a:extLst>
          </p:cNvPr>
          <p:cNvSpPr txBox="1"/>
          <p:nvPr/>
        </p:nvSpPr>
        <p:spPr>
          <a:xfrm>
            <a:off x="301371" y="1143000"/>
            <a:ext cx="3926586" cy="1346895"/>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600"/>
              </a:spcAft>
            </a:pPr>
            <a:r>
              <a:rPr lang="sr-Latn-RS" sz="2400" dirty="0"/>
              <a:t>O</a:t>
            </a:r>
            <a:r>
              <a:rPr lang="en-US" sz="2400" dirty="0" err="1"/>
              <a:t>zna</a:t>
            </a:r>
            <a:r>
              <a:rPr lang="sr-Latn-RS" sz="2400" dirty="0"/>
              <a:t>čeni podaci </a:t>
            </a:r>
          </a:p>
          <a:p>
            <a:pPr>
              <a:spcAft>
                <a:spcPts val="600"/>
              </a:spcAft>
            </a:pPr>
            <a:r>
              <a:rPr lang="sr-Latn-RS" dirty="0"/>
              <a:t>→ Nadgledano obučavanje (</a:t>
            </a:r>
            <a:r>
              <a:rPr lang="sr-Latn-RS" i="1" dirty="0" err="1"/>
              <a:t>Supervised</a:t>
            </a:r>
            <a:r>
              <a:rPr lang="sr-Latn-RS" i="1" dirty="0"/>
              <a:t> </a:t>
            </a:r>
            <a:r>
              <a:rPr lang="sr-Latn-RS" i="1" dirty="0" err="1"/>
              <a:t>learning</a:t>
            </a:r>
            <a:r>
              <a:rPr lang="sr-Latn-RS" dirty="0"/>
              <a:t>)</a:t>
            </a:r>
            <a:endParaRPr lang="en-US" sz="2400" dirty="0"/>
          </a:p>
        </p:txBody>
      </p:sp>
      <p:sp>
        <p:nvSpPr>
          <p:cNvPr id="3" name="Rectangle 2">
            <a:extLst>
              <a:ext uri="{FF2B5EF4-FFF2-40B4-BE49-F238E27FC236}">
                <a16:creationId xmlns:a16="http://schemas.microsoft.com/office/drawing/2014/main" id="{9993D1BD-87ED-494D-BA7D-586E973D6468}"/>
              </a:ext>
            </a:extLst>
          </p:cNvPr>
          <p:cNvSpPr/>
          <p:nvPr/>
        </p:nvSpPr>
        <p:spPr>
          <a:xfrm>
            <a:off x="207264" y="2751891"/>
            <a:ext cx="4114800" cy="1354217"/>
          </a:xfrm>
          <a:prstGeom prst="rect">
            <a:avLst/>
          </a:prstGeom>
        </p:spPr>
        <p:txBody>
          <a:bodyPr wrap="square">
            <a:spAutoFit/>
          </a:bodyPr>
          <a:lstStyle/>
          <a:p>
            <a:pPr marL="285750" lvl="1" indent="-285750">
              <a:spcAft>
                <a:spcPts val="1200"/>
              </a:spcAft>
              <a:buFont typeface="Arial" panose="020B0604020202020204" pitchFamily="34" charset="0"/>
              <a:buChar char="•"/>
            </a:pPr>
            <a:r>
              <a:rPr lang="sr-Latn-CS" sz="2400" dirty="0"/>
              <a:t>Poznata nam je ciljna </a:t>
            </a:r>
            <a:r>
              <a:rPr lang="sr-Latn-CS" sz="2400" dirty="0" err="1"/>
              <a:t>labela</a:t>
            </a:r>
            <a:r>
              <a:rPr lang="sr-Latn-CS" sz="2400" dirty="0"/>
              <a:t> </a:t>
            </a:r>
            <a:r>
              <a:rPr lang="sr-Latn-CS" sz="2400" i="1" dirty="0"/>
              <a:t>y</a:t>
            </a:r>
            <a:endParaRPr lang="sr-Latn-CS" sz="2400" dirty="0"/>
          </a:p>
          <a:p>
            <a:pPr marL="285750" lvl="1" indent="-285750">
              <a:spcAft>
                <a:spcPts val="1200"/>
              </a:spcAft>
              <a:buFont typeface="Arial" panose="020B0604020202020204" pitchFamily="34" charset="0"/>
              <a:buChar char="•"/>
            </a:pPr>
            <a:r>
              <a:rPr lang="sr-Latn-CS" sz="2400" dirty="0"/>
              <a:t>Obično je lako ustanoviti odgovarajuću metriku greške</a:t>
            </a:r>
          </a:p>
        </p:txBody>
      </p:sp>
      <p:sp>
        <p:nvSpPr>
          <p:cNvPr id="10" name="Rectangle 9">
            <a:extLst>
              <a:ext uri="{FF2B5EF4-FFF2-40B4-BE49-F238E27FC236}">
                <a16:creationId xmlns:a16="http://schemas.microsoft.com/office/drawing/2014/main" id="{41BDD9DE-9A55-4148-B525-84A2DBAE84F9}"/>
              </a:ext>
            </a:extLst>
          </p:cNvPr>
          <p:cNvSpPr/>
          <p:nvPr/>
        </p:nvSpPr>
        <p:spPr>
          <a:xfrm>
            <a:off x="4819650" y="2751891"/>
            <a:ext cx="4114800" cy="2246769"/>
          </a:xfrm>
          <a:prstGeom prst="rect">
            <a:avLst/>
          </a:prstGeom>
        </p:spPr>
        <p:txBody>
          <a:bodyPr wrap="square">
            <a:spAutoFit/>
          </a:bodyPr>
          <a:lstStyle/>
          <a:p>
            <a:pPr marL="285750" lvl="1" indent="-285750">
              <a:spcAft>
                <a:spcPts val="1200"/>
              </a:spcAft>
              <a:buFont typeface="Arial" panose="020B0604020202020204" pitchFamily="34" charset="0"/>
              <a:buChar char="•"/>
            </a:pPr>
            <a:r>
              <a:rPr lang="sr-Latn-CS" sz="2400" dirty="0"/>
              <a:t>Nemamo </a:t>
            </a:r>
            <a:r>
              <a:rPr lang="sr-Latn-CS" sz="2400" i="1" dirty="0"/>
              <a:t>y</a:t>
            </a:r>
            <a:r>
              <a:rPr lang="sr-Latn-CS" sz="2400" dirty="0"/>
              <a:t> – tražimo neku strukturu u podacima</a:t>
            </a:r>
          </a:p>
          <a:p>
            <a:pPr marL="285750" lvl="1" indent="-285750">
              <a:spcAft>
                <a:spcPts val="1200"/>
              </a:spcAft>
              <a:buFont typeface="Arial" panose="020B0604020202020204" pitchFamily="34" charset="0"/>
              <a:buChar char="•"/>
            </a:pPr>
            <a:r>
              <a:rPr lang="sr-Latn-CS" sz="2400" dirty="0"/>
              <a:t>Teže je </a:t>
            </a:r>
            <a:r>
              <a:rPr lang="sr-Latn-CS" sz="2400" dirty="0" err="1"/>
              <a:t>proceniti</a:t>
            </a:r>
            <a:r>
              <a:rPr lang="sr-Latn-CS" sz="2400" dirty="0"/>
              <a:t> metriku ishoda</a:t>
            </a:r>
          </a:p>
          <a:p>
            <a:pPr marL="285750" lvl="1" indent="-285750">
              <a:spcAft>
                <a:spcPts val="1200"/>
              </a:spcAft>
              <a:buFont typeface="Arial" panose="020B0604020202020204" pitchFamily="34" charset="0"/>
              <a:buChar char="•"/>
            </a:pPr>
            <a:r>
              <a:rPr lang="sr-Latn-CS" sz="2400" dirty="0"/>
              <a:t>Kvalitativna </a:t>
            </a:r>
            <a:r>
              <a:rPr lang="sr-Latn-CS" sz="2400" dirty="0" err="1"/>
              <a:t>procena</a:t>
            </a:r>
            <a:endParaRPr lang="sr-Latn-CS" sz="2400" dirty="0"/>
          </a:p>
        </p:txBody>
      </p:sp>
    </p:spTree>
    <p:extLst>
      <p:ext uri="{BB962C8B-B14F-4D97-AF65-F5344CB8AC3E}">
        <p14:creationId xmlns:p14="http://schemas.microsoft.com/office/powerpoint/2010/main" val="2015783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D0FA-2837-42BA-90D3-74F7EBD2BF6F}"/>
              </a:ext>
            </a:extLst>
          </p:cNvPr>
          <p:cNvSpPr>
            <a:spLocks noGrp="1"/>
          </p:cNvSpPr>
          <p:nvPr>
            <p:ph type="title"/>
          </p:nvPr>
        </p:nvSpPr>
        <p:spPr/>
        <p:txBody>
          <a:bodyPr/>
          <a:lstStyle/>
          <a:p>
            <a:r>
              <a:rPr lang="en-US" dirty="0" err="1"/>
              <a:t>Komponente</a:t>
            </a:r>
            <a:r>
              <a:rPr lang="en-US" dirty="0"/>
              <a:t> </a:t>
            </a:r>
            <a:r>
              <a:rPr lang="en-US" dirty="0" err="1"/>
              <a:t>nadgledanog</a:t>
            </a:r>
            <a:r>
              <a:rPr lang="en-US" dirty="0"/>
              <a:t> </a:t>
            </a:r>
            <a:r>
              <a:rPr lang="en-US" dirty="0" err="1"/>
              <a:t>obu</a:t>
            </a:r>
            <a:r>
              <a:rPr lang="sr-Latn-RS" dirty="0" err="1"/>
              <a:t>čavanja</a:t>
            </a:r>
            <a:endParaRPr lang="en-US" dirty="0"/>
          </a:p>
        </p:txBody>
      </p:sp>
      <p:grpSp>
        <p:nvGrpSpPr>
          <p:cNvPr id="5" name="Group 4" descr=" 13">
            <a:extLst>
              <a:ext uri="{FF2B5EF4-FFF2-40B4-BE49-F238E27FC236}">
                <a16:creationId xmlns:a16="http://schemas.microsoft.com/office/drawing/2014/main" id="{F0F94FD2-BADD-4A60-82FA-CF591D1D278B}"/>
              </a:ext>
            </a:extLst>
          </p:cNvPr>
          <p:cNvGrpSpPr/>
          <p:nvPr/>
        </p:nvGrpSpPr>
        <p:grpSpPr>
          <a:xfrm>
            <a:off x="394508" y="1219200"/>
            <a:ext cx="8348893" cy="3657600"/>
            <a:chOff x="177464" y="1143000"/>
            <a:chExt cx="8348893" cy="365760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D12130-00F4-4CF7-AEE7-2DDC5B5EEA36}"/>
                    </a:ext>
                  </a:extLst>
                </p:cNvPr>
                <p:cNvSpPr txBox="1"/>
                <p:nvPr/>
              </p:nvSpPr>
              <p:spPr>
                <a:xfrm>
                  <a:off x="177464" y="2473292"/>
                  <a:ext cx="5069528" cy="778290"/>
                </a:xfrm>
                <a:prstGeom prst="rect">
                  <a:avLst/>
                </a:prstGeom>
                <a:noFill/>
                <a:ln w="28575">
                  <a:solidFill>
                    <a:schemeClr val="accent1">
                      <a:shade val="50000"/>
                    </a:schemeClr>
                  </a:solidFill>
                </a:ln>
              </p:spPr>
              <p:txBody>
                <a:bodyPr wrap="none" rtlCol="0">
                  <a:spAutoFit/>
                </a:bodyPr>
                <a:lstStyle/>
                <a:p>
                  <a:pPr algn="ctr"/>
                  <a:r>
                    <a:rPr lang="en-US" sz="2200" dirty="0" err="1"/>
                    <a:t>Trening</a:t>
                  </a:r>
                  <a:r>
                    <a:rPr lang="en-US" sz="2200" dirty="0"/>
                    <a:t> </a:t>
                  </a:r>
                  <a:r>
                    <a:rPr lang="en-US" sz="2200" dirty="0" err="1"/>
                    <a:t>skup</a:t>
                  </a:r>
                  <a:endParaRPr lang="en-US" sz="2200" dirty="0"/>
                </a:p>
                <a:p>
                  <a:pPr/>
                  <a14:m>
                    <m:oMathPara xmlns:m="http://schemas.openxmlformats.org/officeDocument/2006/math">
                      <m:oMathParaPr>
                        <m:jc m:val="center"/>
                      </m:oMathParaPr>
                      <m:oMath xmlns:m="http://schemas.openxmlformats.org/officeDocument/2006/math">
                        <m:r>
                          <a:rPr lang="en-US" sz="2000" i="1">
                            <a:latin typeface="Cambria Math"/>
                          </a:rPr>
                          <m:t>𝑇</m:t>
                        </m:r>
                        <m:r>
                          <a:rPr lang="en-US" sz="2000" i="1">
                            <a:latin typeface="Cambria Math"/>
                          </a:rPr>
                          <m:t>=</m:t>
                        </m:r>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a:rPr>
                                      <m:t>𝑥</m:t>
                                    </m:r>
                                  </m:e>
                                  <m:sup>
                                    <m:r>
                                      <a:rPr lang="en-US" sz="2000" i="1">
                                        <a:latin typeface="Cambria Math"/>
                                      </a:rPr>
                                      <m:t>(1)</m:t>
                                    </m:r>
                                  </m:sup>
                                </m:sSup>
                                <m:r>
                                  <a:rPr lang="en-US" sz="2000" i="1">
                                    <a:latin typeface="Cambria Math"/>
                                  </a:rPr>
                                  <m:t>,</m:t>
                                </m:r>
                                <m:sSup>
                                  <m:sSupPr>
                                    <m:ctrlPr>
                                      <a:rPr lang="en-US" sz="2000" i="1">
                                        <a:latin typeface="Cambria Math" panose="02040503050406030204" pitchFamily="18" charset="0"/>
                                      </a:rPr>
                                    </m:ctrlPr>
                                  </m:sSupPr>
                                  <m:e>
                                    <m:r>
                                      <a:rPr lang="en-US" sz="2000" i="1">
                                        <a:latin typeface="Cambria Math"/>
                                      </a:rPr>
                                      <m:t>𝑦</m:t>
                                    </m:r>
                                  </m:e>
                                  <m:sup>
                                    <m:r>
                                      <a:rPr lang="en-US" sz="2000" i="1">
                                        <a:latin typeface="Cambria Math"/>
                                      </a:rPr>
                                      <m:t>(1)</m:t>
                                    </m:r>
                                  </m:sup>
                                </m:sSup>
                              </m:e>
                            </m:d>
                            <m:r>
                              <a:rPr lang="en-US" sz="2000" i="1">
                                <a:latin typeface="Cambria Math"/>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a:rPr>
                                      <m:t>𝑥</m:t>
                                    </m:r>
                                  </m:e>
                                  <m:sup>
                                    <m:r>
                                      <a:rPr lang="en-US" sz="2000" i="1">
                                        <a:latin typeface="Cambria Math"/>
                                      </a:rPr>
                                      <m:t>(2)</m:t>
                                    </m:r>
                                  </m:sup>
                                </m:sSup>
                                <m:r>
                                  <a:rPr lang="en-US" sz="2000" i="1">
                                    <a:latin typeface="Cambria Math"/>
                                  </a:rPr>
                                  <m:t>,</m:t>
                                </m:r>
                                <m:sSup>
                                  <m:sSupPr>
                                    <m:ctrlPr>
                                      <a:rPr lang="en-US" sz="2000" i="1">
                                        <a:latin typeface="Cambria Math" panose="02040503050406030204" pitchFamily="18" charset="0"/>
                                      </a:rPr>
                                    </m:ctrlPr>
                                  </m:sSupPr>
                                  <m:e>
                                    <m:r>
                                      <a:rPr lang="en-US" sz="2000" i="1">
                                        <a:latin typeface="Cambria Math"/>
                                      </a:rPr>
                                      <m:t>𝑦</m:t>
                                    </m:r>
                                  </m:e>
                                  <m:sup>
                                    <m:r>
                                      <a:rPr lang="en-US" sz="2000" i="1">
                                        <a:latin typeface="Cambria Math"/>
                                      </a:rPr>
                                      <m:t>(2)</m:t>
                                    </m:r>
                                  </m:sup>
                                </m:sSup>
                              </m:e>
                            </m:d>
                            <m:r>
                              <a:rPr lang="en-US" sz="2000" i="1">
                                <a:latin typeface="Cambria Math"/>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a:rPr>
                                      <m:t>𝑥</m:t>
                                    </m:r>
                                  </m:e>
                                  <m:sup>
                                    <m:r>
                                      <a:rPr lang="en-US" sz="2000" i="1">
                                        <a:latin typeface="Cambria Math"/>
                                      </a:rPr>
                                      <m:t>(</m:t>
                                    </m:r>
                                    <m:r>
                                      <a:rPr lang="en-US" sz="2000" i="1">
                                        <a:latin typeface="Cambria Math"/>
                                      </a:rPr>
                                      <m:t>𝑁</m:t>
                                    </m:r>
                                    <m:r>
                                      <a:rPr lang="en-US" sz="2000" i="1">
                                        <a:latin typeface="Cambria Math"/>
                                      </a:rPr>
                                      <m:t>)</m:t>
                                    </m:r>
                                  </m:sup>
                                </m:sSup>
                                <m:r>
                                  <a:rPr lang="en-US" sz="2000" i="1">
                                    <a:latin typeface="Cambria Math"/>
                                  </a:rPr>
                                  <m:t>,</m:t>
                                </m:r>
                                <m:sSup>
                                  <m:sSupPr>
                                    <m:ctrlPr>
                                      <a:rPr lang="en-US" sz="2000" i="1">
                                        <a:latin typeface="Cambria Math" panose="02040503050406030204" pitchFamily="18" charset="0"/>
                                      </a:rPr>
                                    </m:ctrlPr>
                                  </m:sSupPr>
                                  <m:e>
                                    <m:r>
                                      <a:rPr lang="en-US" sz="2000" i="1">
                                        <a:latin typeface="Cambria Math"/>
                                      </a:rPr>
                                      <m:t>𝑦</m:t>
                                    </m:r>
                                  </m:e>
                                  <m:sup>
                                    <m:r>
                                      <a:rPr lang="en-US" sz="2000" i="1">
                                        <a:latin typeface="Cambria Math"/>
                                      </a:rPr>
                                      <m:t>(</m:t>
                                    </m:r>
                                    <m:r>
                                      <a:rPr lang="en-US" sz="2000" i="1">
                                        <a:latin typeface="Cambria Math"/>
                                      </a:rPr>
                                      <m:t>𝑁</m:t>
                                    </m:r>
                                    <m:r>
                                      <a:rPr lang="en-US" sz="2000" i="1">
                                        <a:latin typeface="Cambria Math"/>
                                      </a:rPr>
                                      <m:t>)</m:t>
                                    </m:r>
                                  </m:sup>
                                </m:sSup>
                              </m:e>
                            </m:d>
                          </m:e>
                        </m:d>
                      </m:oMath>
                    </m:oMathPara>
                  </a14:m>
                  <a:endParaRPr lang="en-US" sz="2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77464" y="2473292"/>
                  <a:ext cx="5069528" cy="778290"/>
                </a:xfrm>
                <a:prstGeom prst="rect">
                  <a:avLst/>
                </a:prstGeom>
                <a:blipFill rotWithShape="1">
                  <a:blip r:embed="rId6"/>
                  <a:stretch>
                    <a:fillRect t="-3030" r="-1077" b="-9091"/>
                  </a:stretch>
                </a:blipFill>
                <a:ln w="28575">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1DF9D6-EBD6-46F3-B976-CB77B02E798E}"/>
                    </a:ext>
                  </a:extLst>
                </p:cNvPr>
                <p:cNvSpPr txBox="1"/>
                <p:nvPr/>
              </p:nvSpPr>
              <p:spPr>
                <a:xfrm>
                  <a:off x="1196621" y="1143000"/>
                  <a:ext cx="3031214" cy="769441"/>
                </a:xfrm>
                <a:prstGeom prst="rect">
                  <a:avLst/>
                </a:prstGeom>
                <a:noFill/>
                <a:ln w="28575">
                  <a:solidFill>
                    <a:schemeClr val="accent1">
                      <a:shade val="50000"/>
                    </a:schemeClr>
                  </a:solidFill>
                </a:ln>
              </p:spPr>
              <p:txBody>
                <a:bodyPr wrap="none" rtlCol="0">
                  <a:spAutoFit/>
                </a:bodyPr>
                <a:lstStyle/>
                <a:p>
                  <a:r>
                    <a:rPr lang="en-US" sz="2200" dirty="0" err="1"/>
                    <a:t>Nepoznata</a:t>
                  </a:r>
                  <a:r>
                    <a:rPr lang="en-US" sz="2200" dirty="0"/>
                    <a:t> </a:t>
                  </a:r>
                  <a:r>
                    <a:rPr lang="en-US" sz="2200" dirty="0" err="1"/>
                    <a:t>ciljna</a:t>
                  </a:r>
                  <a:r>
                    <a:rPr lang="en-US" sz="2200" dirty="0"/>
                    <a:t> </a:t>
                  </a:r>
                  <a:r>
                    <a:rPr lang="en-US" sz="2200" dirty="0" err="1"/>
                    <a:t>funkcija</a:t>
                  </a:r>
                  <a:endParaRPr lang="en-US" sz="2200" dirty="0"/>
                </a:p>
                <a:p>
                  <a:pPr/>
                  <a14:m>
                    <m:oMathPara xmlns:m="http://schemas.openxmlformats.org/officeDocument/2006/math">
                      <m:oMathParaPr>
                        <m:jc m:val="centerGroup"/>
                      </m:oMathParaPr>
                      <m:oMath xmlns:m="http://schemas.openxmlformats.org/officeDocument/2006/math">
                        <m:r>
                          <a:rPr lang="en-US" sz="2200" i="1">
                            <a:latin typeface="Cambria Math"/>
                          </a:rPr>
                          <m:t>𝑓</m:t>
                        </m:r>
                        <m:r>
                          <a:rPr lang="en-US" sz="2200" i="1">
                            <a:latin typeface="Cambria Math"/>
                          </a:rPr>
                          <m:t>:</m:t>
                        </m:r>
                        <m:r>
                          <a:rPr lang="en-US" sz="2200" i="1">
                            <a:latin typeface="Cambria Math"/>
                            <a:ea typeface="Cambria Math"/>
                          </a:rPr>
                          <m:t>𝑋</m:t>
                        </m:r>
                        <m:r>
                          <a:rPr lang="en-US" sz="2200" i="1">
                            <a:latin typeface="Cambria Math"/>
                            <a:ea typeface="Cambria Math"/>
                          </a:rPr>
                          <m:t>→</m:t>
                        </m:r>
                        <m:r>
                          <a:rPr lang="en-US" sz="2200" i="1">
                            <a:latin typeface="Cambria Math"/>
                            <a:ea typeface="Cambria Math"/>
                          </a:rPr>
                          <m:t>𝑌</m:t>
                        </m:r>
                      </m:oMath>
                    </m:oMathPara>
                  </a14:m>
                  <a:endParaRPr lang="en-US" sz="2200" dirty="0"/>
                </a:p>
              </p:txBody>
            </p:sp>
          </mc:Choice>
          <mc:Fallback xmlns="">
            <p:sp>
              <p:nvSpPr>
                <p:cNvPr id="4" name="TextBox 3"/>
                <p:cNvSpPr txBox="1">
                  <a:spLocks noRot="1" noChangeAspect="1" noMove="1" noResize="1" noEditPoints="1" noAdjustHandles="1" noChangeArrowheads="1" noChangeShapeType="1" noTextEdit="1"/>
                </p:cNvSpPr>
                <p:nvPr/>
              </p:nvSpPr>
              <p:spPr>
                <a:xfrm>
                  <a:off x="1196621" y="1143000"/>
                  <a:ext cx="3031214" cy="769441"/>
                </a:xfrm>
                <a:prstGeom prst="rect">
                  <a:avLst/>
                </a:prstGeom>
                <a:blipFill rotWithShape="1">
                  <a:blip r:embed="rId7"/>
                  <a:stretch>
                    <a:fillRect l="-2191" t="-3053" r="-3187" b="-11450"/>
                  </a:stretch>
                </a:blipFill>
                <a:ln w="28575">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D5D8DD-F15C-49EB-BD84-CEC8D0538010}"/>
                    </a:ext>
                  </a:extLst>
                </p:cNvPr>
                <p:cNvSpPr txBox="1"/>
                <p:nvPr/>
              </p:nvSpPr>
              <p:spPr>
                <a:xfrm>
                  <a:off x="6324600" y="4031159"/>
                  <a:ext cx="2201757" cy="769441"/>
                </a:xfrm>
                <a:prstGeom prst="rect">
                  <a:avLst/>
                </a:prstGeom>
                <a:noFill/>
                <a:ln w="28575">
                  <a:solidFill>
                    <a:schemeClr val="accent1">
                      <a:shade val="50000"/>
                    </a:schemeClr>
                  </a:solidFill>
                </a:ln>
              </p:spPr>
              <p:txBody>
                <a:bodyPr wrap="none" rtlCol="0">
                  <a:spAutoFit/>
                </a:bodyPr>
                <a:lstStyle/>
                <a:p>
                  <a:r>
                    <a:rPr lang="en-US" sz="2200" dirty="0"/>
                    <a:t>Kona</a:t>
                  </a:r>
                  <a:r>
                    <a:rPr lang="sr-Latn-RS" sz="2200" dirty="0"/>
                    <a:t>čna hipoteza</a:t>
                  </a:r>
                </a:p>
                <a:p>
                  <a:pPr algn="ctr"/>
                  <a14:m>
                    <m:oMathPara xmlns:m="http://schemas.openxmlformats.org/officeDocument/2006/math">
                      <m:oMathParaPr>
                        <m:jc m:val="centerGroup"/>
                      </m:oMathParaPr>
                      <m:oMath xmlns:m="http://schemas.openxmlformats.org/officeDocument/2006/math">
                        <m:r>
                          <a:rPr lang="sr-Latn-RS" sz="2200" i="1">
                            <a:latin typeface="Cambria Math"/>
                          </a:rPr>
                          <m:t>𝑔</m:t>
                        </m:r>
                        <m:r>
                          <a:rPr lang="sr-Latn-RS" sz="2200" i="1">
                            <a:latin typeface="Cambria Math"/>
                            <a:ea typeface="Cambria Math"/>
                          </a:rPr>
                          <m:t>≈</m:t>
                        </m:r>
                        <m:r>
                          <a:rPr lang="sr-Latn-RS" sz="2200" i="1">
                            <a:latin typeface="Cambria Math"/>
                            <a:ea typeface="Cambria Math"/>
                          </a:rPr>
                          <m:t>𝑓</m:t>
                        </m:r>
                      </m:oMath>
                    </m:oMathPara>
                  </a14:m>
                  <a:endParaRPr lang="en-US" sz="2200" dirty="0"/>
                </a:p>
              </p:txBody>
            </p:sp>
          </mc:Choice>
          <mc:Fallback xmlns="">
            <p:sp>
              <p:nvSpPr>
                <p:cNvPr id="8" name="TextBox 7">
                  <a:extLst>
                    <a:ext uri="{FF2B5EF4-FFF2-40B4-BE49-F238E27FC236}">
                      <a16:creationId xmlns:a16="http://schemas.microsoft.com/office/drawing/2014/main" id="{11A02D6C-48C6-4BFF-A366-6C5ACC363CC6}"/>
                    </a:ext>
                  </a:extLst>
                </p:cNvPr>
                <p:cNvSpPr txBox="1">
                  <a:spLocks noRot="1" noChangeAspect="1" noMove="1" noResize="1" noEditPoints="1" noAdjustHandles="1" noChangeArrowheads="1" noChangeShapeType="1" noTextEdit="1"/>
                </p:cNvSpPr>
                <p:nvPr/>
              </p:nvSpPr>
              <p:spPr>
                <a:xfrm>
                  <a:off x="6324600" y="4031159"/>
                  <a:ext cx="2201757" cy="769441"/>
                </a:xfrm>
                <a:prstGeom prst="rect">
                  <a:avLst/>
                </a:prstGeom>
                <a:blipFill>
                  <a:blip r:embed="rId8"/>
                  <a:stretch>
                    <a:fillRect l="-3005" t="-3817" r="-1913" b="-6107"/>
                  </a:stretch>
                </a:blipFill>
                <a:ln w="28575">
                  <a:solidFill>
                    <a:schemeClr val="accent1">
                      <a:shade val="50000"/>
                    </a:schemeClr>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1A00316-F402-457C-9B4D-4F1F6A123ADF}"/>
                </a:ext>
              </a:extLst>
            </p:cNvPr>
            <p:cNvCxnSpPr>
              <a:stCxn id="7" idx="2"/>
              <a:endCxn id="6" idx="0"/>
            </p:cNvCxnSpPr>
            <p:nvPr/>
          </p:nvCxnSpPr>
          <p:spPr>
            <a:xfrm>
              <a:off x="2712228" y="1912441"/>
              <a:ext cx="0" cy="56085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descr=" 3083">
            <a:extLst>
              <a:ext uri="{FF2B5EF4-FFF2-40B4-BE49-F238E27FC236}">
                <a16:creationId xmlns:a16="http://schemas.microsoft.com/office/drawing/2014/main" id="{0421F80D-0C78-4884-AFE9-74AC14F2231C}"/>
              </a:ext>
            </a:extLst>
          </p:cNvPr>
          <p:cNvGrpSpPr/>
          <p:nvPr/>
        </p:nvGrpSpPr>
        <p:grpSpPr>
          <a:xfrm>
            <a:off x="6125689" y="2931907"/>
            <a:ext cx="3033666" cy="1934936"/>
            <a:chOff x="5957934" y="2865663"/>
            <a:chExt cx="3033666" cy="1934936"/>
          </a:xfrm>
        </p:grpSpPr>
        <p:sp>
          <p:nvSpPr>
            <p:cNvPr id="11" name="Rectangle 10">
              <a:extLst>
                <a:ext uri="{FF2B5EF4-FFF2-40B4-BE49-F238E27FC236}">
                  <a16:creationId xmlns:a16="http://schemas.microsoft.com/office/drawing/2014/main" id="{77B7AE91-07FC-4585-B14B-A80466626DF9}"/>
                </a:ext>
              </a:extLst>
            </p:cNvPr>
            <p:cNvSpPr/>
            <p:nvPr/>
          </p:nvSpPr>
          <p:spPr>
            <a:xfrm>
              <a:off x="6375736" y="4031158"/>
              <a:ext cx="2201757" cy="769441"/>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0D14A2A-1357-4E56-88C5-A843EA1D4F2D}"/>
                </a:ext>
              </a:extLst>
            </p:cNvPr>
            <p:cNvSpPr/>
            <p:nvPr/>
          </p:nvSpPr>
          <p:spPr>
            <a:xfrm>
              <a:off x="5957934" y="2865663"/>
              <a:ext cx="3033666" cy="1015663"/>
            </a:xfrm>
            <a:prstGeom prst="rect">
              <a:avLst/>
            </a:prstGeom>
          </p:spPr>
          <p:txBody>
            <a:bodyPr wrap="square">
              <a:spAutoFit/>
            </a:bodyPr>
            <a:lstStyle/>
            <a:p>
              <a:pPr lvl="0"/>
              <a:r>
                <a:rPr lang="en-US" sz="2000" dirty="0"/>
                <a:t>R</a:t>
              </a:r>
              <a:r>
                <a:rPr lang="sr-Latn-RS" sz="2000" dirty="0" err="1"/>
                <a:t>ezultat</a:t>
              </a:r>
              <a:r>
                <a:rPr lang="en-US" sz="2000" dirty="0"/>
                <a:t>: </a:t>
              </a:r>
              <a:r>
                <a:rPr lang="sr-Latn-RS" sz="2000" dirty="0" err="1"/>
                <a:t>konačn</a:t>
              </a:r>
              <a:r>
                <a:rPr lang="en-US" sz="2000" dirty="0"/>
                <a:t>a</a:t>
              </a:r>
              <a:r>
                <a:rPr lang="sr-Latn-RS" sz="2000" dirty="0"/>
                <a:t> </a:t>
              </a:r>
              <a:r>
                <a:rPr lang="sr-Latn-RS" sz="2000" dirty="0" err="1"/>
                <a:t>hipotez</a:t>
              </a:r>
              <a:r>
                <a:rPr lang="en-US" sz="2000" dirty="0"/>
                <a:t>a (formula </a:t>
              </a:r>
              <a:r>
                <a:rPr lang="en-US" sz="2000" dirty="0" err="1"/>
                <a:t>koju</a:t>
              </a:r>
              <a:r>
                <a:rPr lang="en-US" sz="2000" dirty="0"/>
                <a:t> </a:t>
              </a:r>
              <a:r>
                <a:rPr lang="sr-Latn-RS" sz="2000" dirty="0"/>
                <a:t>ćemo koristiti da sliku pretvorimo u cifru</a:t>
              </a:r>
              <a:r>
                <a:rPr lang="en-US" sz="2000" dirty="0"/>
                <a:t>)</a:t>
              </a:r>
              <a:endParaRPr lang="sr-Latn-RS" sz="2000" dirty="0"/>
            </a:p>
          </p:txBody>
        </p:sp>
      </p:grpSp>
      <p:grpSp>
        <p:nvGrpSpPr>
          <p:cNvPr id="13" name="Group 12" descr=" 51">
            <a:extLst>
              <a:ext uri="{FF2B5EF4-FFF2-40B4-BE49-F238E27FC236}">
                <a16:creationId xmlns:a16="http://schemas.microsoft.com/office/drawing/2014/main" id="{CD74E1EE-E1B4-4CF5-99B6-7EBEF39275BD}"/>
              </a:ext>
            </a:extLst>
          </p:cNvPr>
          <p:cNvGrpSpPr/>
          <p:nvPr/>
        </p:nvGrpSpPr>
        <p:grpSpPr>
          <a:xfrm>
            <a:off x="2885799" y="3327782"/>
            <a:ext cx="3653998" cy="2078696"/>
            <a:chOff x="2670602" y="3251583"/>
            <a:chExt cx="3653998" cy="2078696"/>
          </a:xfrm>
        </p:grpSpPr>
        <p:cxnSp>
          <p:nvCxnSpPr>
            <p:cNvPr id="14" name="Straight Arrow Connector 13">
              <a:extLst>
                <a:ext uri="{FF2B5EF4-FFF2-40B4-BE49-F238E27FC236}">
                  <a16:creationId xmlns:a16="http://schemas.microsoft.com/office/drawing/2014/main" id="{34808611-9983-4B0E-9F43-7B5C164D9CA5}"/>
                </a:ext>
              </a:extLst>
            </p:cNvPr>
            <p:cNvCxnSpPr/>
            <p:nvPr/>
          </p:nvCxnSpPr>
          <p:spPr>
            <a:xfrm>
              <a:off x="5446072" y="4429088"/>
              <a:ext cx="878528"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5D35AC1-F630-4931-9457-628D99B2B41F}"/>
                </a:ext>
              </a:extLst>
            </p:cNvPr>
            <p:cNvGrpSpPr/>
            <p:nvPr/>
          </p:nvGrpSpPr>
          <p:grpSpPr>
            <a:xfrm>
              <a:off x="3408836" y="3501479"/>
              <a:ext cx="2037236" cy="1828800"/>
              <a:chOff x="1371600" y="3886200"/>
              <a:chExt cx="2037236" cy="1828800"/>
            </a:xfrm>
          </p:grpSpPr>
          <p:sp>
            <p:nvSpPr>
              <p:cNvPr id="17" name="Oval 16">
                <a:extLst>
                  <a:ext uri="{FF2B5EF4-FFF2-40B4-BE49-F238E27FC236}">
                    <a16:creationId xmlns:a16="http://schemas.microsoft.com/office/drawing/2014/main" id="{7D679764-D133-46EB-9A08-D6F50288B517}"/>
                  </a:ext>
                </a:extLst>
              </p:cNvPr>
              <p:cNvSpPr/>
              <p:nvPr/>
            </p:nvSpPr>
            <p:spPr>
              <a:xfrm>
                <a:off x="1371600" y="3886200"/>
                <a:ext cx="2037236" cy="1828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D92C34A-F6DE-4768-9E47-0B16E89C4488}"/>
                  </a:ext>
                </a:extLst>
              </p:cNvPr>
              <p:cNvSpPr txBox="1"/>
              <p:nvPr/>
            </p:nvSpPr>
            <p:spPr>
              <a:xfrm>
                <a:off x="1552018" y="4415879"/>
                <a:ext cx="1676400" cy="769441"/>
              </a:xfrm>
              <a:prstGeom prst="rect">
                <a:avLst/>
              </a:prstGeom>
              <a:noFill/>
            </p:spPr>
            <p:txBody>
              <a:bodyPr wrap="square" rtlCol="0">
                <a:spAutoFit/>
              </a:bodyPr>
              <a:lstStyle/>
              <a:p>
                <a:pPr algn="ctr"/>
                <a:r>
                  <a:rPr lang="sr-Latn-RS" sz="2200" dirty="0"/>
                  <a:t>Obučavajući algoritam</a:t>
                </a:r>
                <a:endParaRPr lang="en-US" sz="2200" dirty="0"/>
              </a:p>
            </p:txBody>
          </p:sp>
        </p:grpSp>
        <p:cxnSp>
          <p:nvCxnSpPr>
            <p:cNvPr id="16" name="Elbow Connector 10">
              <a:extLst>
                <a:ext uri="{FF2B5EF4-FFF2-40B4-BE49-F238E27FC236}">
                  <a16:creationId xmlns:a16="http://schemas.microsoft.com/office/drawing/2014/main" id="{03924D92-E125-4A48-96F0-6CD5FB930F85}"/>
                </a:ext>
              </a:extLst>
            </p:cNvPr>
            <p:cNvCxnSpPr/>
            <p:nvPr/>
          </p:nvCxnSpPr>
          <p:spPr>
            <a:xfrm rot="16200000" flipH="1">
              <a:off x="2580090" y="3342095"/>
              <a:ext cx="939422" cy="758398"/>
            </a:xfrm>
            <a:prstGeom prst="bentConnector3">
              <a:avLst>
                <a:gd name="adj1" fmla="val 100020"/>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68CA446-4D56-4CA5-B20E-BDF3F860B6F3}"/>
              </a:ext>
            </a:extLst>
          </p:cNvPr>
          <p:cNvGrpSpPr/>
          <p:nvPr/>
        </p:nvGrpSpPr>
        <p:grpSpPr>
          <a:xfrm>
            <a:off x="559584" y="3577678"/>
            <a:ext cx="5130281" cy="2309341"/>
            <a:chOff x="544391" y="3514689"/>
            <a:chExt cx="5130281" cy="2309341"/>
          </a:xfrm>
        </p:grpSpPr>
        <p:sp>
          <p:nvSpPr>
            <p:cNvPr id="20" name="TextBox 19">
              <a:extLst>
                <a:ext uri="{FF2B5EF4-FFF2-40B4-BE49-F238E27FC236}">
                  <a16:creationId xmlns:a16="http://schemas.microsoft.com/office/drawing/2014/main" id="{D3DCEBB2-D1AC-43D2-93F0-C9CD6B7F3954}"/>
                </a:ext>
              </a:extLst>
            </p:cNvPr>
            <p:cNvSpPr txBox="1"/>
            <p:nvPr/>
          </p:nvSpPr>
          <p:spPr>
            <a:xfrm>
              <a:off x="544391" y="3719787"/>
              <a:ext cx="2337173" cy="1200329"/>
            </a:xfrm>
            <a:prstGeom prst="rect">
              <a:avLst/>
            </a:prstGeom>
            <a:noFill/>
          </p:spPr>
          <p:txBody>
            <a:bodyPr wrap="square" rtlCol="0">
              <a:spAutoFit/>
            </a:bodyPr>
            <a:lstStyle/>
            <a:p>
              <a:pPr algn="r"/>
              <a:r>
                <a:rPr lang="sr-Latn-RS" sz="2400" dirty="0">
                  <a:solidFill>
                    <a:srgbClr val="00B050"/>
                  </a:solidFill>
                </a:rPr>
                <a:t>Model:</a:t>
              </a:r>
              <a:endParaRPr lang="en-US" sz="2400" dirty="0">
                <a:solidFill>
                  <a:srgbClr val="00B050"/>
                </a:solidFill>
              </a:endParaRPr>
            </a:p>
            <a:p>
              <a:pPr algn="r"/>
              <a:r>
                <a:rPr lang="sr-Latn-RS" sz="2400" dirty="0">
                  <a:solidFill>
                    <a:srgbClr val="00B050"/>
                  </a:solidFill>
                </a:rPr>
                <a:t>Komponente rešenja (alati)</a:t>
              </a:r>
            </a:p>
          </p:txBody>
        </p:sp>
        <p:sp>
          <p:nvSpPr>
            <p:cNvPr id="21" name="Oval 20">
              <a:extLst>
                <a:ext uri="{FF2B5EF4-FFF2-40B4-BE49-F238E27FC236}">
                  <a16:creationId xmlns:a16="http://schemas.microsoft.com/office/drawing/2014/main" id="{7FEF6D7E-49F6-4CFF-B9CE-AC1D762556B5}"/>
                </a:ext>
              </a:extLst>
            </p:cNvPr>
            <p:cNvSpPr/>
            <p:nvPr/>
          </p:nvSpPr>
          <p:spPr>
            <a:xfrm>
              <a:off x="3637436" y="3514689"/>
              <a:ext cx="2037236" cy="1828800"/>
            </a:xfrm>
            <a:prstGeom prst="ellipse">
              <a:avLst/>
            </a:prstGeom>
            <a:solidFill>
              <a:srgbClr val="00B050">
                <a:alpha val="2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2" name="Rectangle 21">
              <a:extLst>
                <a:ext uri="{FF2B5EF4-FFF2-40B4-BE49-F238E27FC236}">
                  <a16:creationId xmlns:a16="http://schemas.microsoft.com/office/drawing/2014/main" id="{83C2318E-EB6F-40D3-AE4C-5AA423EC4E4E}"/>
                </a:ext>
              </a:extLst>
            </p:cNvPr>
            <p:cNvSpPr/>
            <p:nvPr/>
          </p:nvSpPr>
          <p:spPr>
            <a:xfrm>
              <a:off x="1981388" y="5045064"/>
              <a:ext cx="1778436" cy="778966"/>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1230947A-0450-49D2-836E-04762BFDA963}"/>
              </a:ext>
            </a:extLst>
          </p:cNvPr>
          <p:cNvGrpSpPr/>
          <p:nvPr/>
        </p:nvGrpSpPr>
        <p:grpSpPr>
          <a:xfrm>
            <a:off x="368208" y="3309583"/>
            <a:ext cx="1276094" cy="523220"/>
            <a:chOff x="3295243" y="3644200"/>
            <a:chExt cx="1276094" cy="523220"/>
          </a:xfrm>
        </p:grpSpPr>
        <p:sp>
          <p:nvSpPr>
            <p:cNvPr id="24" name="Rectangle 23">
              <a:extLst>
                <a:ext uri="{FF2B5EF4-FFF2-40B4-BE49-F238E27FC236}">
                  <a16:creationId xmlns:a16="http://schemas.microsoft.com/office/drawing/2014/main" id="{922106D2-6EB2-44AD-828B-272306197878}"/>
                </a:ext>
              </a:extLst>
            </p:cNvPr>
            <p:cNvSpPr/>
            <p:nvPr/>
          </p:nvSpPr>
          <p:spPr>
            <a:xfrm>
              <a:off x="3692808" y="3644200"/>
              <a:ext cx="878529" cy="523220"/>
            </a:xfrm>
            <a:prstGeom prst="rect">
              <a:avLst/>
            </a:prstGeom>
          </p:spPr>
          <p:txBody>
            <a:bodyPr wrap="square">
              <a:spAutoFit/>
            </a:bodyPr>
            <a:lstStyle/>
            <a:p>
              <a:r>
                <a:rPr lang="sr-Latn-RS" sz="2800" dirty="0"/>
                <a:t>→</a:t>
              </a:r>
              <a:r>
                <a:rPr lang="en-US" sz="2800" dirty="0"/>
                <a:t>  9</a:t>
              </a:r>
              <a:endParaRPr lang="sr-Latn-RS" sz="2800" dirty="0"/>
            </a:p>
          </p:txBody>
        </p:sp>
        <p:pic>
          <p:nvPicPr>
            <p:cNvPr id="25" name="Picture 2" descr="Image result for minst">
              <a:extLst>
                <a:ext uri="{FF2B5EF4-FFF2-40B4-BE49-F238E27FC236}">
                  <a16:creationId xmlns:a16="http://schemas.microsoft.com/office/drawing/2014/main" id="{F1C06F98-22A8-4466-9DC2-D699F40A64C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3508" t="80521" r="4179" b="2486"/>
            <a:stretch/>
          </p:blipFill>
          <p:spPr bwMode="auto">
            <a:xfrm>
              <a:off x="3295243" y="3703455"/>
              <a:ext cx="397565" cy="456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83F021A0-2F17-441D-BCF2-C8E13B23E573}"/>
              </a:ext>
            </a:extLst>
          </p:cNvPr>
          <p:cNvGrpSpPr/>
          <p:nvPr/>
        </p:nvGrpSpPr>
        <p:grpSpPr>
          <a:xfrm>
            <a:off x="1413665" y="1219200"/>
            <a:ext cx="6316670" cy="769441"/>
            <a:chOff x="4340700" y="1553817"/>
            <a:chExt cx="6316670" cy="769441"/>
          </a:xfrm>
        </p:grpSpPr>
        <p:sp>
          <p:nvSpPr>
            <p:cNvPr id="27" name="Rectangle 26">
              <a:extLst>
                <a:ext uri="{FF2B5EF4-FFF2-40B4-BE49-F238E27FC236}">
                  <a16:creationId xmlns:a16="http://schemas.microsoft.com/office/drawing/2014/main" id="{DDA0B53A-4FAE-4990-A02B-B3734C556DA8}"/>
                </a:ext>
              </a:extLst>
            </p:cNvPr>
            <p:cNvSpPr/>
            <p:nvPr/>
          </p:nvSpPr>
          <p:spPr>
            <a:xfrm>
              <a:off x="4340700" y="1553817"/>
              <a:ext cx="3031214" cy="769441"/>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64F2B87-35E1-43CB-A9E6-05343421D1DD}"/>
                </a:ext>
              </a:extLst>
            </p:cNvPr>
            <p:cNvSpPr/>
            <p:nvPr/>
          </p:nvSpPr>
          <p:spPr>
            <a:xfrm>
              <a:off x="7623704" y="1585658"/>
              <a:ext cx="3033666" cy="707886"/>
            </a:xfrm>
            <a:prstGeom prst="rect">
              <a:avLst/>
            </a:prstGeom>
          </p:spPr>
          <p:txBody>
            <a:bodyPr wrap="square">
              <a:spAutoFit/>
            </a:bodyPr>
            <a:lstStyle/>
            <a:p>
              <a:pPr lvl="0"/>
              <a:r>
                <a:rPr lang="en-US" sz="2000" dirty="0" err="1"/>
                <a:t>Cilj</a:t>
              </a:r>
              <a:r>
                <a:rPr lang="en-US" sz="2000" dirty="0"/>
                <a:t>: </a:t>
              </a:r>
              <a:r>
                <a:rPr lang="en-US" sz="2000" dirty="0" err="1"/>
                <a:t>idealna</a:t>
              </a:r>
              <a:r>
                <a:rPr lang="en-US" sz="2000" dirty="0"/>
                <a:t> formula za </a:t>
              </a:r>
              <a:r>
                <a:rPr lang="en-US" sz="2000" dirty="0" err="1"/>
                <a:t>pretvaranje</a:t>
              </a:r>
              <a:r>
                <a:rPr lang="sr-Latn-RS" sz="2000" dirty="0"/>
                <a:t> slik</a:t>
              </a:r>
              <a:r>
                <a:rPr lang="en-US" sz="2000" dirty="0"/>
                <a:t>e</a:t>
              </a:r>
              <a:r>
                <a:rPr lang="sr-Latn-RS" sz="2000" dirty="0"/>
                <a:t> </a:t>
              </a:r>
              <a:r>
                <a:rPr lang="en-US" sz="2000" dirty="0"/>
                <a:t>u </a:t>
              </a:r>
              <a:r>
                <a:rPr lang="sr-Latn-RS" sz="2000" dirty="0"/>
                <a:t>cifru</a:t>
              </a:r>
            </a:p>
          </p:txBody>
        </p:sp>
      </p:grpSp>
      <p:grpSp>
        <p:nvGrpSpPr>
          <p:cNvPr id="29" name="Group 28" descr=" 60">
            <a:extLst>
              <a:ext uri="{FF2B5EF4-FFF2-40B4-BE49-F238E27FC236}">
                <a16:creationId xmlns:a16="http://schemas.microsoft.com/office/drawing/2014/main" id="{7B087FD8-81B0-49EB-BAF7-33BD3E01B723}"/>
              </a:ext>
            </a:extLst>
          </p:cNvPr>
          <p:cNvGrpSpPr/>
          <p:nvPr/>
        </p:nvGrpSpPr>
        <p:grpSpPr>
          <a:xfrm>
            <a:off x="1996581" y="4517100"/>
            <a:ext cx="1778436" cy="1370250"/>
            <a:chOff x="1752788" y="4638674"/>
            <a:chExt cx="1778436" cy="1370250"/>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6936642-C30A-469F-9F38-4C356D56DEB8}"/>
                    </a:ext>
                  </a:extLst>
                </p:cNvPr>
                <p:cNvSpPr txBox="1"/>
                <p:nvPr/>
              </p:nvSpPr>
              <p:spPr>
                <a:xfrm>
                  <a:off x="1752788" y="5239483"/>
                  <a:ext cx="1778436" cy="769441"/>
                </a:xfrm>
                <a:prstGeom prst="rect">
                  <a:avLst/>
                </a:prstGeom>
                <a:noFill/>
                <a:ln w="28575">
                  <a:solidFill>
                    <a:schemeClr val="accent1">
                      <a:shade val="50000"/>
                    </a:schemeClr>
                  </a:solidFill>
                </a:ln>
              </p:spPr>
              <p:txBody>
                <a:bodyPr wrap="none" rtlCol="0">
                  <a:spAutoFit/>
                </a:bodyPr>
                <a:lstStyle/>
                <a:p>
                  <a:pPr algn="ctr"/>
                  <a:r>
                    <a:rPr lang="sr-Latn-RS" sz="2200" dirty="0"/>
                    <a:t>Skup hipoteza</a:t>
                  </a:r>
                </a:p>
                <a:p>
                  <a:pPr algn="ctr"/>
                  <a14:m>
                    <m:oMathPara xmlns:m="http://schemas.openxmlformats.org/officeDocument/2006/math">
                      <m:oMathParaPr>
                        <m:jc m:val="centerGroup"/>
                      </m:oMathParaPr>
                      <m:oMath xmlns:m="http://schemas.openxmlformats.org/officeDocument/2006/math">
                        <m:r>
                          <a:rPr lang="en-US" sz="2200" i="1">
                            <a:latin typeface="Cambria Math"/>
                            <a:ea typeface="Cambria Math"/>
                          </a:rPr>
                          <m:t>ℋ</m:t>
                        </m:r>
                      </m:oMath>
                    </m:oMathPara>
                  </a14:m>
                  <a:endParaRPr lang="en-US" sz="2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1752788" y="5239483"/>
                  <a:ext cx="1778436" cy="769441"/>
                </a:xfrm>
                <a:prstGeom prst="rect">
                  <a:avLst/>
                </a:prstGeom>
                <a:blipFill rotWithShape="1">
                  <a:blip r:embed="rId10"/>
                  <a:stretch>
                    <a:fillRect l="-3030" t="-3030" r="-6734" b="-11364"/>
                  </a:stretch>
                </a:blipFill>
                <a:ln w="28575">
                  <a:solidFill>
                    <a:schemeClr val="accent1">
                      <a:shade val="50000"/>
                    </a:schemeClr>
                  </a:solidFill>
                </a:ln>
              </p:spPr>
              <p:txBody>
                <a:bodyPr/>
                <a:lstStyle/>
                <a:p>
                  <a:r>
                    <a:rPr lang="en-US">
                      <a:noFill/>
                    </a:rPr>
                    <a:t> </a:t>
                  </a:r>
                </a:p>
              </p:txBody>
            </p:sp>
          </mc:Fallback>
        </mc:AlternateContent>
        <p:cxnSp>
          <p:nvCxnSpPr>
            <p:cNvPr id="31" name="Elbow Connector 20">
              <a:extLst>
                <a:ext uri="{FF2B5EF4-FFF2-40B4-BE49-F238E27FC236}">
                  <a16:creationId xmlns:a16="http://schemas.microsoft.com/office/drawing/2014/main" id="{C531BDC5-AB20-4EA5-AC91-828437DB62D0}"/>
                </a:ext>
              </a:extLst>
            </p:cNvPr>
            <p:cNvCxnSpPr/>
            <p:nvPr/>
          </p:nvCxnSpPr>
          <p:spPr>
            <a:xfrm rot="5400000" flipH="1" flipV="1">
              <a:off x="2731432" y="4550900"/>
              <a:ext cx="591283" cy="76683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67E6B6A-C1AA-4312-B3CC-C332C06DF806}"/>
                  </a:ext>
                </a:extLst>
              </p:cNvPr>
              <p:cNvSpPr txBox="1"/>
              <p:nvPr/>
            </p:nvSpPr>
            <p:spPr>
              <a:xfrm>
                <a:off x="7088171" y="4887076"/>
                <a:ext cx="11087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ℋ</m:t>
                      </m:r>
                    </m:oMath>
                  </m:oMathPara>
                </a14:m>
                <a:endParaRPr lang="en-US" sz="2400" dirty="0"/>
              </a:p>
            </p:txBody>
          </p:sp>
        </mc:Choice>
        <mc:Fallback>
          <p:sp>
            <p:nvSpPr>
              <p:cNvPr id="32" name="TextBox 31">
                <a:extLst>
                  <a:ext uri="{FF2B5EF4-FFF2-40B4-BE49-F238E27FC236}">
                    <a16:creationId xmlns:a16="http://schemas.microsoft.com/office/drawing/2014/main" id="{067E6B6A-C1AA-4312-B3CC-C332C06DF806}"/>
                  </a:ext>
                </a:extLst>
              </p:cNvPr>
              <p:cNvSpPr txBox="1">
                <a:spLocks noRot="1" noChangeAspect="1" noMove="1" noResize="1" noEditPoints="1" noAdjustHandles="1" noChangeArrowheads="1" noChangeShapeType="1" noTextEdit="1"/>
              </p:cNvSpPr>
              <p:nvPr/>
            </p:nvSpPr>
            <p:spPr>
              <a:xfrm>
                <a:off x="7088171" y="4887076"/>
                <a:ext cx="1108701" cy="461665"/>
              </a:xfrm>
              <a:prstGeom prst="rect">
                <a:avLst/>
              </a:prstGeom>
              <a:blipFill>
                <a:blip r:embed="rId11"/>
                <a:stretch>
                  <a:fillRect b="-10667"/>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5FDA093-6E81-4D6C-B7F4-01C523CD5D98}"/>
              </a:ext>
            </a:extLst>
          </p:cNvPr>
          <p:cNvGrpSpPr/>
          <p:nvPr/>
        </p:nvGrpSpPr>
        <p:grpSpPr>
          <a:xfrm>
            <a:off x="3168965" y="4958161"/>
            <a:ext cx="2645250" cy="1375792"/>
            <a:chOff x="6096000" y="5292778"/>
            <a:chExt cx="2645250" cy="1375792"/>
          </a:xfrm>
        </p:grpSpPr>
        <p:sp>
          <p:nvSpPr>
            <p:cNvPr id="34" name="Rectangle: Rounded Corners 33">
              <a:extLst>
                <a:ext uri="{FF2B5EF4-FFF2-40B4-BE49-F238E27FC236}">
                  <a16:creationId xmlns:a16="http://schemas.microsoft.com/office/drawing/2014/main" id="{1074F591-6D41-47A7-BAEF-CCB305D17D8D}"/>
                </a:ext>
              </a:extLst>
            </p:cNvPr>
            <p:cNvSpPr/>
            <p:nvPr/>
          </p:nvSpPr>
          <p:spPr>
            <a:xfrm>
              <a:off x="7462289" y="5292778"/>
              <a:ext cx="1278961" cy="769441"/>
            </a:xfrm>
            <a:prstGeom prst="roundRect">
              <a:avLst/>
            </a:prstGeom>
            <a:solidFill>
              <a:srgbClr val="64C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err="1">
                  <a:solidFill>
                    <a:schemeClr val="bg1"/>
                  </a:solidFill>
                </a:rPr>
                <a:t>Backprop</a:t>
              </a:r>
              <a:endParaRPr lang="en-US" dirty="0">
                <a:solidFill>
                  <a:schemeClr val="bg1"/>
                </a:solidFill>
              </a:endParaRPr>
            </a:p>
          </p:txBody>
        </p:sp>
        <p:sp>
          <p:nvSpPr>
            <p:cNvPr id="35" name="Rectangle: Rounded Corners 34">
              <a:extLst>
                <a:ext uri="{FF2B5EF4-FFF2-40B4-BE49-F238E27FC236}">
                  <a16:creationId xmlns:a16="http://schemas.microsoft.com/office/drawing/2014/main" id="{3E445926-BF31-46C0-AD4B-B598076A7229}"/>
                </a:ext>
              </a:extLst>
            </p:cNvPr>
            <p:cNvSpPr/>
            <p:nvPr/>
          </p:nvSpPr>
          <p:spPr>
            <a:xfrm>
              <a:off x="6096000" y="5899129"/>
              <a:ext cx="1278961" cy="769441"/>
            </a:xfrm>
            <a:prstGeom prst="roundRect">
              <a:avLst/>
            </a:prstGeom>
            <a:solidFill>
              <a:srgbClr val="64C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bg1"/>
                  </a:solidFill>
                </a:rPr>
                <a:t>Neuronska mreža</a:t>
              </a:r>
              <a:endParaRPr lang="en-US" dirty="0">
                <a:solidFill>
                  <a:schemeClr val="bg1"/>
                </a:solidFill>
              </a:endParaRPr>
            </a:p>
          </p:txBody>
        </p:sp>
      </p:grpSp>
    </p:spTree>
    <p:extLst>
      <p:ext uri="{BB962C8B-B14F-4D97-AF65-F5344CB8AC3E}">
        <p14:creationId xmlns:p14="http://schemas.microsoft.com/office/powerpoint/2010/main" val="326893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atic.guim.co.uk/sys-images/Arts/Arts_/Pictures/2013/5/7/1367943047874/Gottfried-Wilhelm-von-Lei-011.jpg"/>
          <p:cNvPicPr>
            <a:picLocks noChangeAspect="1" noChangeArrowheads="1"/>
          </p:cNvPicPr>
          <p:nvPr/>
        </p:nvPicPr>
        <p:blipFill>
          <a:blip r:embed="rId3" cstate="print">
            <a:lum bright="65000" contrast="-70000"/>
          </a:blip>
          <a:srcRect r="21176"/>
          <a:stretch>
            <a:fillRect/>
          </a:stretch>
        </p:blipFill>
        <p:spPr bwMode="auto">
          <a:xfrm>
            <a:off x="1447800" y="980364"/>
            <a:ext cx="7721600" cy="5877636"/>
          </a:xfrm>
          <a:prstGeom prst="rect">
            <a:avLst/>
          </a:prstGeom>
          <a:noFill/>
        </p:spPr>
      </p:pic>
      <p:pic>
        <p:nvPicPr>
          <p:cNvPr id="5" name="Picture 4" descr="http://upload.wikimedia.org/wikipedia/commons/thumb/4/47/Roue_%C3%A0_nombre_de_dents_variables.png/220px-Roue_%C3%A0_nombre_de_dents_variables.png"/>
          <p:cNvPicPr>
            <a:picLocks noChangeAspect="1" noChangeArrowheads="1"/>
          </p:cNvPicPr>
          <p:nvPr/>
        </p:nvPicPr>
        <p:blipFill>
          <a:blip r:embed="rId4" cstate="print">
            <a:lum bright="50000" contrast="-50000"/>
          </a:blip>
          <a:srcRect/>
          <a:stretch>
            <a:fillRect/>
          </a:stretch>
        </p:blipFill>
        <p:spPr bwMode="auto">
          <a:xfrm>
            <a:off x="0" y="1616827"/>
            <a:ext cx="2980899" cy="2953800"/>
          </a:xfrm>
          <a:prstGeom prst="rect">
            <a:avLst/>
          </a:prstGeom>
          <a:noFill/>
        </p:spPr>
      </p:pic>
      <p:sp>
        <p:nvSpPr>
          <p:cNvPr id="2" name="Title 1"/>
          <p:cNvSpPr>
            <a:spLocks noGrp="1"/>
          </p:cNvSpPr>
          <p:nvPr>
            <p:ph type="title"/>
          </p:nvPr>
        </p:nvSpPr>
        <p:spPr/>
        <p:txBody>
          <a:bodyPr/>
          <a:lstStyle/>
          <a:p>
            <a:r>
              <a:rPr lang="sr-Latn-RS" dirty="0"/>
              <a:t>Deduktivno zaključivanje</a:t>
            </a:r>
            <a:endParaRPr lang="en-US" dirty="0"/>
          </a:p>
        </p:txBody>
      </p:sp>
      <p:sp>
        <p:nvSpPr>
          <p:cNvPr id="3" name="Content Placeholder 2"/>
          <p:cNvSpPr>
            <a:spLocks noGrp="1"/>
          </p:cNvSpPr>
          <p:nvPr>
            <p:ph idx="1"/>
          </p:nvPr>
        </p:nvSpPr>
        <p:spPr/>
        <p:txBody>
          <a:bodyPr/>
          <a:lstStyle/>
          <a:p>
            <a:r>
              <a:rPr lang="sr-Latn-RS" dirty="0"/>
              <a:t>Gottfried Leibniz (1646</a:t>
            </a:r>
            <a:r>
              <a:rPr lang="en-US" dirty="0"/>
              <a:t>-1716)</a:t>
            </a:r>
          </a:p>
          <a:p>
            <a:pPr lvl="1"/>
            <a:r>
              <a:rPr lang="sr-Latn-RS" dirty="0"/>
              <a:t>Mehanički kalkulatori (</a:t>
            </a:r>
            <a:r>
              <a:rPr lang="en-US" i="1" dirty="0"/>
              <a:t>Leibniz wheel</a:t>
            </a:r>
            <a:r>
              <a:rPr lang="sr-Latn-RS" dirty="0"/>
              <a:t>)</a:t>
            </a:r>
            <a:endParaRPr lang="en-US" dirty="0"/>
          </a:p>
          <a:p>
            <a:pPr lvl="1"/>
            <a:endParaRPr lang="en-US" dirty="0"/>
          </a:p>
          <a:p>
            <a:endParaRPr lang="en-US" dirty="0"/>
          </a:p>
        </p:txBody>
      </p:sp>
      <p:sp>
        <p:nvSpPr>
          <p:cNvPr id="8" name="Thought Bubble: Cloud 7">
            <a:extLst>
              <a:ext uri="{FF2B5EF4-FFF2-40B4-BE49-F238E27FC236}">
                <a16:creationId xmlns:a16="http://schemas.microsoft.com/office/drawing/2014/main" id="{C8409C66-3E8A-4EAA-BBBD-BF45DDF4574B}"/>
              </a:ext>
            </a:extLst>
          </p:cNvPr>
          <p:cNvSpPr/>
          <p:nvPr/>
        </p:nvSpPr>
        <p:spPr>
          <a:xfrm>
            <a:off x="110157" y="5037912"/>
            <a:ext cx="5700377" cy="1679448"/>
          </a:xfrm>
          <a:prstGeom prst="cloudCallout">
            <a:avLst>
              <a:gd name="adj1" fmla="val 38168"/>
              <a:gd name="adj2" fmla="val -153660"/>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000" dirty="0">
                <a:solidFill>
                  <a:schemeClr val="bg1"/>
                </a:solidFill>
              </a:rPr>
              <a:t>Univerzalna algebra: celokupno znanje se može povezati u jedinstvenu deduktivnu strukturu</a:t>
            </a:r>
            <a:endParaRPr lang="en-US" sz="2000" dirty="0">
              <a:solidFill>
                <a:schemeClr val="bg1"/>
              </a:solidFill>
            </a:endParaRPr>
          </a:p>
        </p:txBody>
      </p:sp>
      <p:sp>
        <p:nvSpPr>
          <p:cNvPr id="9" name="Rectangle 8">
            <a:extLst>
              <a:ext uri="{FF2B5EF4-FFF2-40B4-BE49-F238E27FC236}">
                <a16:creationId xmlns:a16="http://schemas.microsoft.com/office/drawing/2014/main" id="{14C3B6EA-D655-4ADD-B81B-DF284E17928D}"/>
              </a:ext>
            </a:extLst>
          </p:cNvPr>
          <p:cNvSpPr/>
          <p:nvPr/>
        </p:nvSpPr>
        <p:spPr>
          <a:xfrm>
            <a:off x="418271" y="4576247"/>
            <a:ext cx="3227165" cy="461665"/>
          </a:xfrm>
          <a:prstGeom prst="rect">
            <a:avLst/>
          </a:prstGeom>
        </p:spPr>
        <p:txBody>
          <a:bodyPr wrap="none">
            <a:spAutoFit/>
          </a:bodyPr>
          <a:lstStyle/>
          <a:p>
            <a:r>
              <a:rPr lang="sr-Latn-RS" sz="2400" dirty="0">
                <a:solidFill>
                  <a:srgbClr val="430909"/>
                </a:solidFill>
              </a:rPr>
              <a:t>„</a:t>
            </a:r>
            <a:r>
              <a:rPr lang="sr-Latn-RS" sz="2400" i="1" dirty="0" err="1">
                <a:solidFill>
                  <a:srgbClr val="430909"/>
                </a:solidFill>
              </a:rPr>
              <a:t>Calculus</a:t>
            </a:r>
            <a:r>
              <a:rPr lang="sr-Latn-RS" sz="2400" i="1" dirty="0">
                <a:solidFill>
                  <a:srgbClr val="430909"/>
                </a:solidFill>
              </a:rPr>
              <a:t> </a:t>
            </a:r>
            <a:r>
              <a:rPr lang="sr-Latn-RS" sz="2400" i="1" dirty="0" err="1">
                <a:solidFill>
                  <a:srgbClr val="430909"/>
                </a:solidFill>
              </a:rPr>
              <a:t>philosophicus</a:t>
            </a:r>
            <a:r>
              <a:rPr lang="sr-Latn-RS" sz="2400" dirty="0">
                <a:solidFill>
                  <a:srgbClr val="430909"/>
                </a:solidFill>
              </a:rPr>
              <a:t>“</a:t>
            </a:r>
            <a:endParaRPr lang="en-US" sz="2400" dirty="0">
              <a:solidFill>
                <a:srgbClr val="430909"/>
              </a:solidFill>
            </a:endParaRPr>
          </a:p>
        </p:txBody>
      </p:sp>
    </p:spTree>
    <p:extLst>
      <p:ext uri="{BB962C8B-B14F-4D97-AF65-F5344CB8AC3E}">
        <p14:creationId xmlns:p14="http://schemas.microsoft.com/office/powerpoint/2010/main" val="428294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5FAA-2FE9-4C79-A89C-F8EC01905ADD}"/>
              </a:ext>
            </a:extLst>
          </p:cNvPr>
          <p:cNvSpPr>
            <a:spLocks noGrp="1"/>
          </p:cNvSpPr>
          <p:nvPr>
            <p:ph type="title"/>
          </p:nvPr>
        </p:nvSpPr>
        <p:spPr/>
        <p:txBody>
          <a:bodyPr/>
          <a:lstStyle/>
          <a:p>
            <a:pPr algn="ctr"/>
            <a:r>
              <a:rPr lang="sr-Latn-RS" dirty="0"/>
              <a:t>Nadgledano učenje</a:t>
            </a:r>
            <a:endParaRPr lang="en-US" dirty="0"/>
          </a:p>
        </p:txBody>
      </p:sp>
      <p:sp>
        <p:nvSpPr>
          <p:cNvPr id="4" name="TextBox 3">
            <a:extLst>
              <a:ext uri="{FF2B5EF4-FFF2-40B4-BE49-F238E27FC236}">
                <a16:creationId xmlns:a16="http://schemas.microsoft.com/office/drawing/2014/main" id="{055D0E8E-D234-4279-8C26-53E5C206F0EE}"/>
              </a:ext>
            </a:extLst>
          </p:cNvPr>
          <p:cNvSpPr txBox="1"/>
          <p:nvPr/>
        </p:nvSpPr>
        <p:spPr>
          <a:xfrm>
            <a:off x="4913757" y="1143001"/>
            <a:ext cx="3926586" cy="884255"/>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600"/>
              </a:spcAft>
            </a:pPr>
            <a:r>
              <a:rPr lang="sr-Latn-RS" sz="2800" dirty="0"/>
              <a:t>Regresija</a:t>
            </a:r>
            <a:endParaRPr lang="en-US" sz="2800" dirty="0"/>
          </a:p>
        </p:txBody>
      </p:sp>
      <p:sp>
        <p:nvSpPr>
          <p:cNvPr id="5" name="TextBox 4">
            <a:extLst>
              <a:ext uri="{FF2B5EF4-FFF2-40B4-BE49-F238E27FC236}">
                <a16:creationId xmlns:a16="http://schemas.microsoft.com/office/drawing/2014/main" id="{3C6F584D-997D-4233-B901-DB7A593F9301}"/>
              </a:ext>
            </a:extLst>
          </p:cNvPr>
          <p:cNvSpPr txBox="1"/>
          <p:nvPr/>
        </p:nvSpPr>
        <p:spPr>
          <a:xfrm>
            <a:off x="301371" y="1143001"/>
            <a:ext cx="3926586" cy="884256"/>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600"/>
              </a:spcAft>
            </a:pPr>
            <a:r>
              <a:rPr lang="sr-Latn-RS" sz="2800" dirty="0"/>
              <a:t>Klasifikacija</a:t>
            </a:r>
            <a:endParaRPr lang="en-US" sz="2800" dirty="0"/>
          </a:p>
        </p:txBody>
      </p:sp>
      <p:pic>
        <p:nvPicPr>
          <p:cNvPr id="6" name="Picture 5">
            <a:extLst>
              <a:ext uri="{FF2B5EF4-FFF2-40B4-BE49-F238E27FC236}">
                <a16:creationId xmlns:a16="http://schemas.microsoft.com/office/drawing/2014/main" id="{8E20A749-B85A-4A2E-A5BA-CFCE287D3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07596"/>
            <a:ext cx="1828800" cy="1989928"/>
          </a:xfrm>
          <a:prstGeom prst="rect">
            <a:avLst/>
          </a:prstGeom>
        </p:spPr>
      </p:pic>
      <p:pic>
        <p:nvPicPr>
          <p:cNvPr id="7" name="Picture 2">
            <a:extLst>
              <a:ext uri="{FF2B5EF4-FFF2-40B4-BE49-F238E27FC236}">
                <a16:creationId xmlns:a16="http://schemas.microsoft.com/office/drawing/2014/main" id="{B07262CE-23D0-4595-82D3-21C12F2D2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593" y="3027867"/>
            <a:ext cx="2160010" cy="126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7ABABA19-F966-4FB1-B2D6-B92849E2EDA9}"/>
              </a:ext>
            </a:extLst>
          </p:cNvPr>
          <p:cNvSpPr txBox="1"/>
          <p:nvPr/>
        </p:nvSpPr>
        <p:spPr>
          <a:xfrm>
            <a:off x="1613300" y="2186594"/>
            <a:ext cx="1592808" cy="461665"/>
          </a:xfrm>
          <a:prstGeom prst="rect">
            <a:avLst/>
          </a:prstGeom>
          <a:noFill/>
        </p:spPr>
        <p:txBody>
          <a:bodyPr wrap="none" rtlCol="0">
            <a:spAutoFit/>
          </a:bodyPr>
          <a:lstStyle/>
          <a:p>
            <a:r>
              <a:rPr lang="sr-Latn-RS" sz="2400" dirty="0"/>
              <a:t>Diskretno </a:t>
            </a:r>
            <a:r>
              <a:rPr lang="sr-Latn-RS" sz="2400" i="1" dirty="0"/>
              <a:t>y</a:t>
            </a:r>
            <a:endParaRPr lang="en-US" sz="2400" dirty="0"/>
          </a:p>
        </p:txBody>
      </p:sp>
      <p:pic>
        <p:nvPicPr>
          <p:cNvPr id="9" name="Picture 2">
            <a:extLst>
              <a:ext uri="{FF2B5EF4-FFF2-40B4-BE49-F238E27FC236}">
                <a16:creationId xmlns:a16="http://schemas.microsoft.com/office/drawing/2014/main" id="{7BBFC0AA-806F-444E-A300-D989E59BDB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4399" y="2807596"/>
            <a:ext cx="4167200" cy="253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8A5C5A3A-E120-4F0F-B2A9-2AC334ED638F}"/>
              </a:ext>
            </a:extLst>
          </p:cNvPr>
          <p:cNvSpPr txBox="1"/>
          <p:nvPr/>
        </p:nvSpPr>
        <p:spPr>
          <a:xfrm>
            <a:off x="5924128" y="2186594"/>
            <a:ext cx="1905843" cy="461665"/>
          </a:xfrm>
          <a:prstGeom prst="rect">
            <a:avLst/>
          </a:prstGeom>
          <a:noFill/>
        </p:spPr>
        <p:txBody>
          <a:bodyPr wrap="none" rtlCol="0">
            <a:spAutoFit/>
          </a:bodyPr>
          <a:lstStyle/>
          <a:p>
            <a:r>
              <a:rPr lang="sr-Latn-RS" sz="2400" dirty="0"/>
              <a:t>Kontinualno </a:t>
            </a:r>
            <a:r>
              <a:rPr lang="sr-Latn-RS" sz="2400" i="1" dirty="0"/>
              <a:t>y</a:t>
            </a:r>
            <a:endParaRPr lang="en-US" sz="2400" dirty="0"/>
          </a:p>
        </p:txBody>
      </p:sp>
    </p:spTree>
    <p:extLst>
      <p:ext uri="{BB962C8B-B14F-4D97-AF65-F5344CB8AC3E}">
        <p14:creationId xmlns:p14="http://schemas.microsoft.com/office/powerpoint/2010/main" val="194126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6897-C77C-4ADF-9B09-B6820992A573}"/>
              </a:ext>
            </a:extLst>
          </p:cNvPr>
          <p:cNvSpPr>
            <a:spLocks noGrp="1"/>
          </p:cNvSpPr>
          <p:nvPr>
            <p:ph type="title"/>
          </p:nvPr>
        </p:nvSpPr>
        <p:spPr/>
        <p:txBody>
          <a:bodyPr/>
          <a:lstStyle/>
          <a:p>
            <a:r>
              <a:rPr lang="sr-Latn-RS" dirty="0"/>
              <a:t>Tipične mere performanse</a:t>
            </a:r>
            <a:endParaRPr lang="en-US" dirty="0"/>
          </a:p>
        </p:txBody>
      </p:sp>
      <p:sp>
        <p:nvSpPr>
          <p:cNvPr id="4" name="TextBox 3">
            <a:extLst>
              <a:ext uri="{FF2B5EF4-FFF2-40B4-BE49-F238E27FC236}">
                <a16:creationId xmlns:a16="http://schemas.microsoft.com/office/drawing/2014/main" id="{11BB3FC3-980B-41BA-947E-5AC41F4ADCB8}"/>
              </a:ext>
            </a:extLst>
          </p:cNvPr>
          <p:cNvSpPr txBox="1"/>
          <p:nvPr/>
        </p:nvSpPr>
        <p:spPr>
          <a:xfrm>
            <a:off x="4913757" y="1143001"/>
            <a:ext cx="3926586" cy="884255"/>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600"/>
              </a:spcAft>
            </a:pPr>
            <a:r>
              <a:rPr lang="sr-Latn-RS" sz="2800" dirty="0"/>
              <a:t>Regresija</a:t>
            </a:r>
            <a:endParaRPr lang="en-US" sz="2800" dirty="0"/>
          </a:p>
        </p:txBody>
      </p:sp>
      <p:sp>
        <p:nvSpPr>
          <p:cNvPr id="5" name="TextBox 4">
            <a:extLst>
              <a:ext uri="{FF2B5EF4-FFF2-40B4-BE49-F238E27FC236}">
                <a16:creationId xmlns:a16="http://schemas.microsoft.com/office/drawing/2014/main" id="{E8BE3170-FFBE-4BCE-BAD8-55D1C568C3A7}"/>
              </a:ext>
            </a:extLst>
          </p:cNvPr>
          <p:cNvSpPr txBox="1"/>
          <p:nvPr/>
        </p:nvSpPr>
        <p:spPr>
          <a:xfrm>
            <a:off x="301371" y="1143001"/>
            <a:ext cx="3926586" cy="884256"/>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600"/>
              </a:spcAft>
            </a:pPr>
            <a:r>
              <a:rPr lang="sr-Latn-RS" sz="2800" dirty="0"/>
              <a:t>Klasifikacija</a:t>
            </a:r>
            <a:endParaRPr lang="en-US" sz="2800" dirty="0"/>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1DC7EA9A-3C11-4420-BDC3-8D18129D2609}"/>
                  </a:ext>
                </a:extLst>
              </p:cNvPr>
              <p:cNvSpPr/>
              <p:nvPr/>
            </p:nvSpPr>
            <p:spPr>
              <a:xfrm>
                <a:off x="4724400" y="2286002"/>
                <a:ext cx="4267200" cy="1169551"/>
              </a:xfrm>
              <a:prstGeom prst="rect">
                <a:avLst/>
              </a:prstGeom>
            </p:spPr>
            <p:txBody>
              <a:bodyPr wrap="square">
                <a:spAutoFit/>
              </a:bodyPr>
              <a:lstStyle/>
              <a:p>
                <a:pPr marL="285750" lvl="1" indent="-285750">
                  <a:spcAft>
                    <a:spcPts val="1200"/>
                  </a:spcAft>
                  <a:buFont typeface="Arial" panose="020B0604020202020204" pitchFamily="34" charset="0"/>
                  <a:buChar char="•"/>
                </a:pPr>
                <a:r>
                  <a:rPr lang="sr-Latn-RS" sz="2000" dirty="0"/>
                  <a:t>MSE – zbir kvadrata greške nad svim primerima</a:t>
                </a:r>
              </a:p>
              <a:p>
                <a:pPr marL="285750" lvl="1" indent="-285750">
                  <a:spcAft>
                    <a:spcPts val="1200"/>
                  </a:spcAft>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rPr>
                        </m:ctrlPr>
                      </m:sSupPr>
                      <m:e>
                        <m:r>
                          <a:rPr lang="sr-Latn-RS" sz="2000" i="1">
                            <a:latin typeface="Cambria Math"/>
                          </a:rPr>
                          <m:t>𝑅</m:t>
                        </m:r>
                      </m:e>
                      <m:sup>
                        <m:r>
                          <a:rPr lang="en-US" sz="2000" i="1">
                            <a:latin typeface="Cambria Math"/>
                          </a:rPr>
                          <m:t>2</m:t>
                        </m:r>
                      </m:sup>
                    </m:sSup>
                  </m:oMath>
                </a14:m>
                <a:r>
                  <a:rPr lang="en-US" sz="2000" dirty="0"/>
                  <a:t> (</a:t>
                </a:r>
                <a:r>
                  <a:rPr lang="en-US" sz="2000" dirty="0" err="1"/>
                  <a:t>koeficijent</a:t>
                </a:r>
                <a:r>
                  <a:rPr lang="en-US" sz="2000" dirty="0"/>
                  <a:t> </a:t>
                </a:r>
                <a:r>
                  <a:rPr lang="en-US" sz="2000" dirty="0" err="1"/>
                  <a:t>determinacije</a:t>
                </a:r>
                <a:r>
                  <a:rPr lang="en-US" sz="2000" dirty="0"/>
                  <a:t>)</a:t>
                </a:r>
              </a:p>
            </p:txBody>
          </p:sp>
        </mc:Choice>
        <mc:Fallback>
          <p:sp>
            <p:nvSpPr>
              <p:cNvPr id="6" name="Rectangle 5">
                <a:extLst>
                  <a:ext uri="{FF2B5EF4-FFF2-40B4-BE49-F238E27FC236}">
                    <a16:creationId xmlns:a16="http://schemas.microsoft.com/office/drawing/2014/main" id="{1DC7EA9A-3C11-4420-BDC3-8D18129D2609}"/>
                  </a:ext>
                </a:extLst>
              </p:cNvPr>
              <p:cNvSpPr>
                <a:spLocks noRot="1" noChangeAspect="1" noMove="1" noResize="1" noEditPoints="1" noAdjustHandles="1" noChangeArrowheads="1" noChangeShapeType="1" noTextEdit="1"/>
              </p:cNvSpPr>
              <p:nvPr/>
            </p:nvSpPr>
            <p:spPr>
              <a:xfrm>
                <a:off x="4724400" y="2286002"/>
                <a:ext cx="4267200" cy="1169551"/>
              </a:xfrm>
              <a:prstGeom prst="rect">
                <a:avLst/>
              </a:prstGeom>
              <a:blipFill>
                <a:blip r:embed="rId3"/>
                <a:stretch>
                  <a:fillRect l="-1286" t="-2604" r="-1143" b="-8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1274332-932F-4ED6-9D37-65338D368790}"/>
              </a:ext>
            </a:extLst>
          </p:cNvPr>
          <p:cNvSpPr/>
          <p:nvPr/>
        </p:nvSpPr>
        <p:spPr>
          <a:xfrm>
            <a:off x="152400" y="2286002"/>
            <a:ext cx="4267200" cy="4401205"/>
          </a:xfrm>
          <a:prstGeom prst="rect">
            <a:avLst/>
          </a:prstGeom>
        </p:spPr>
        <p:txBody>
          <a:bodyPr wrap="square">
            <a:spAutoFit/>
          </a:bodyPr>
          <a:lstStyle/>
          <a:p>
            <a:pPr marL="342900" lvl="1" indent="-342900">
              <a:spcAft>
                <a:spcPts val="1200"/>
              </a:spcAft>
              <a:buFont typeface="Arial" panose="020B0604020202020204" pitchFamily="34" charset="0"/>
              <a:buChar char="•"/>
            </a:pPr>
            <a:r>
              <a:rPr lang="sr-Latn-RS" sz="2000" dirty="0"/>
              <a:t>Tačnost (</a:t>
            </a:r>
            <a:r>
              <a:rPr lang="sr-Latn-RS" sz="2000" i="1" dirty="0" err="1"/>
              <a:t>accuracy</a:t>
            </a:r>
            <a:r>
              <a:rPr lang="sr-Latn-RS" sz="2000" dirty="0"/>
              <a:t>) – procenat tačno </a:t>
            </a:r>
            <a:r>
              <a:rPr lang="sr-Latn-RS" sz="2000" dirty="0" err="1"/>
              <a:t>predikovanih</a:t>
            </a:r>
            <a:r>
              <a:rPr lang="sr-Latn-RS" sz="2000" dirty="0"/>
              <a:t> vrednosti u odnosu na ukupan broj testova</a:t>
            </a:r>
          </a:p>
          <a:p>
            <a:pPr marL="342900" lvl="1" indent="-342900">
              <a:spcAft>
                <a:spcPts val="1200"/>
              </a:spcAft>
              <a:buFont typeface="Arial" panose="020B0604020202020204" pitchFamily="34" charset="0"/>
              <a:buChar char="•"/>
            </a:pPr>
            <a:r>
              <a:rPr lang="sr-Latn-RS" sz="2000" dirty="0"/>
              <a:t>Zavisno od problema, tačnost ne mora biti dobra mera: </a:t>
            </a:r>
            <a:r>
              <a:rPr lang="en-US" sz="2000" dirty="0" err="1"/>
              <a:t>nebalansirane</a:t>
            </a:r>
            <a:r>
              <a:rPr lang="en-US" sz="2000" dirty="0"/>
              <a:t> </a:t>
            </a:r>
            <a:r>
              <a:rPr lang="en-US" sz="2000" dirty="0" err="1"/>
              <a:t>klase</a:t>
            </a:r>
            <a:r>
              <a:rPr lang="sr-Latn-RS" sz="2000" dirty="0"/>
              <a:t>, </a:t>
            </a:r>
            <a:r>
              <a:rPr lang="sr-Latn-RS" sz="2000" dirty="0" err="1"/>
              <a:t>višekategorijska</a:t>
            </a:r>
            <a:r>
              <a:rPr lang="sr-Latn-RS" sz="2000" dirty="0"/>
              <a:t> klasifikacija</a:t>
            </a:r>
          </a:p>
          <a:p>
            <a:pPr marL="342900" lvl="1" indent="-342900">
              <a:spcAft>
                <a:spcPts val="1200"/>
              </a:spcAft>
              <a:buFont typeface="Arial" panose="020B0604020202020204" pitchFamily="34" charset="0"/>
              <a:buChar char="•"/>
            </a:pPr>
            <a:r>
              <a:rPr lang="sr-Latn-RS" sz="2000" dirty="0"/>
              <a:t>U ovom slučaju obično se koriste </a:t>
            </a:r>
            <a:r>
              <a:rPr lang="sr-Latn-RS" sz="2000" i="1" dirty="0"/>
              <a:t>f</a:t>
            </a:r>
            <a:r>
              <a:rPr lang="sr-Latn-RS" sz="2000" dirty="0"/>
              <a:t>-mera (</a:t>
            </a:r>
            <a:r>
              <a:rPr lang="sr-Latn-RS" sz="2000" i="1" dirty="0"/>
              <a:t>f-</a:t>
            </a:r>
            <a:r>
              <a:rPr lang="sr-Latn-RS" sz="2000" i="1" dirty="0" err="1"/>
              <a:t>measure</a:t>
            </a:r>
            <a:r>
              <a:rPr lang="sr-Latn-RS" sz="2000" dirty="0"/>
              <a:t>) ili </a:t>
            </a:r>
          </a:p>
          <a:p>
            <a:pPr marL="342900" lvl="1" indent="-342900">
              <a:spcAft>
                <a:spcPts val="1200"/>
              </a:spcAft>
              <a:buFont typeface="Arial" panose="020B0604020202020204" pitchFamily="34" charset="0"/>
              <a:buChar char="•"/>
            </a:pPr>
            <a:r>
              <a:rPr lang="sr-Latn-RS" sz="2000" dirty="0"/>
              <a:t>Kombinacija preciznost i odziva (</a:t>
            </a:r>
            <a:r>
              <a:rPr lang="sr-Latn-RS" sz="2000" i="1" dirty="0" err="1"/>
              <a:t>precision</a:t>
            </a:r>
            <a:r>
              <a:rPr lang="sr-Latn-RS" sz="2000" i="1" dirty="0"/>
              <a:t>/</a:t>
            </a:r>
            <a:r>
              <a:rPr lang="sr-Latn-RS" sz="2000" i="1" dirty="0" err="1"/>
              <a:t>recall</a:t>
            </a:r>
            <a:r>
              <a:rPr lang="sr-Latn-RS" sz="2000" dirty="0"/>
              <a:t>)</a:t>
            </a:r>
          </a:p>
          <a:p>
            <a:pPr marL="285750" lvl="1" indent="-285750">
              <a:spcAft>
                <a:spcPts val="1200"/>
              </a:spcAft>
              <a:buFont typeface="Arial" panose="020B0604020202020204" pitchFamily="34" charset="0"/>
              <a:buChar char="•"/>
            </a:pPr>
            <a:endParaRPr lang="en-US" sz="2000" dirty="0"/>
          </a:p>
        </p:txBody>
      </p:sp>
      <p:sp>
        <p:nvSpPr>
          <p:cNvPr id="9" name="Rectangle: Rounded Corners 8">
            <a:extLst>
              <a:ext uri="{FF2B5EF4-FFF2-40B4-BE49-F238E27FC236}">
                <a16:creationId xmlns:a16="http://schemas.microsoft.com/office/drawing/2014/main" id="{4FC17E70-7105-4C3F-89FE-D8AC02369CCE}"/>
              </a:ext>
            </a:extLst>
          </p:cNvPr>
          <p:cNvSpPr/>
          <p:nvPr/>
        </p:nvSpPr>
        <p:spPr>
          <a:xfrm>
            <a:off x="4268343" y="4114800"/>
            <a:ext cx="4572000" cy="2077164"/>
          </a:xfrm>
          <a:prstGeom prst="roundRect">
            <a:avLst/>
          </a:prstGeom>
          <a:solidFill>
            <a:schemeClr val="accent5">
              <a:lumMod val="50000"/>
            </a:schemeClr>
          </a:solidFill>
          <a:ln>
            <a:noFill/>
          </a:ln>
        </p:spPr>
        <p:txBody>
          <a:bodyPr>
            <a:spAutoFit/>
          </a:bodyPr>
          <a:lstStyle/>
          <a:p>
            <a:pPr algn="ctr">
              <a:spcAft>
                <a:spcPts val="1200"/>
              </a:spcAft>
            </a:pPr>
            <a:r>
              <a:rPr lang="sr-Latn-RS" sz="2400" dirty="0">
                <a:solidFill>
                  <a:schemeClr val="bg1"/>
                </a:solidFill>
              </a:rPr>
              <a:t>Savet za odabir mere performanse: </a:t>
            </a:r>
          </a:p>
          <a:p>
            <a:pPr marL="342900" indent="-342900">
              <a:spcAft>
                <a:spcPts val="1200"/>
              </a:spcAft>
              <a:buFont typeface="Arial" panose="020B0604020202020204" pitchFamily="34" charset="0"/>
              <a:buChar char="•"/>
            </a:pPr>
            <a:r>
              <a:rPr lang="sr-Latn-RS" sz="2400" dirty="0">
                <a:solidFill>
                  <a:schemeClr val="bg1"/>
                </a:solidFill>
              </a:rPr>
              <a:t>Konsultujte korisnika sistema</a:t>
            </a:r>
          </a:p>
          <a:p>
            <a:pPr marL="342900" indent="-342900">
              <a:spcAft>
                <a:spcPts val="1200"/>
              </a:spcAft>
              <a:buFont typeface="Arial" panose="020B0604020202020204" pitchFamily="34" charset="0"/>
              <a:buChar char="•"/>
            </a:pPr>
            <a:r>
              <a:rPr lang="sr-Latn-RS" sz="2400" dirty="0">
                <a:solidFill>
                  <a:schemeClr val="bg1"/>
                </a:solidFill>
              </a:rPr>
              <a:t>Konsultujte literaturu</a:t>
            </a:r>
            <a:endParaRPr lang="en-US" sz="2400" dirty="0">
              <a:solidFill>
                <a:schemeClr val="bg1"/>
              </a:solidFill>
            </a:endParaRPr>
          </a:p>
        </p:txBody>
      </p:sp>
    </p:spTree>
    <p:extLst>
      <p:ext uri="{BB962C8B-B14F-4D97-AF65-F5344CB8AC3E}">
        <p14:creationId xmlns:p14="http://schemas.microsoft.com/office/powerpoint/2010/main" val="1063174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Evaluacija – postupak evaluacije</a:t>
            </a:r>
            <a:endParaRPr lang="en-US" dirty="0"/>
          </a:p>
        </p:txBody>
      </p:sp>
      <p:sp>
        <p:nvSpPr>
          <p:cNvPr id="3" name="Content Placeholder 2"/>
          <p:cNvSpPr>
            <a:spLocks noGrp="1"/>
          </p:cNvSpPr>
          <p:nvPr>
            <p:ph idx="1"/>
          </p:nvPr>
        </p:nvSpPr>
        <p:spPr>
          <a:xfrm>
            <a:off x="952500" y="3581400"/>
            <a:ext cx="7239000" cy="2668674"/>
          </a:xfrm>
        </p:spPr>
        <p:txBody>
          <a:bodyPr/>
          <a:lstStyle/>
          <a:p>
            <a:endParaRPr lang="sr-Latn-RS" dirty="0"/>
          </a:p>
          <a:p>
            <a:pPr marL="0" indent="0">
              <a:buNone/>
            </a:pPr>
            <a:r>
              <a:rPr lang="sr-Latn-RS" dirty="0"/>
              <a:t>D</a:t>
            </a:r>
            <a:r>
              <a:rPr lang="en-US" dirty="0" err="1"/>
              <a:t>eluje</a:t>
            </a:r>
            <a:r>
              <a:rPr lang="en-US" dirty="0"/>
              <a:t> </a:t>
            </a:r>
            <a:r>
              <a:rPr lang="en-US" dirty="0" err="1"/>
              <a:t>jednostavno</a:t>
            </a:r>
            <a:r>
              <a:rPr lang="en-US" dirty="0"/>
              <a:t>, </a:t>
            </a:r>
            <a:r>
              <a:rPr lang="en-US" dirty="0" err="1"/>
              <a:t>ali</a:t>
            </a:r>
            <a:r>
              <a:rPr lang="en-US" dirty="0"/>
              <a:t> se u </a:t>
            </a:r>
            <a:r>
              <a:rPr lang="en-US" dirty="0" err="1"/>
              <a:t>praksi</a:t>
            </a:r>
            <a:r>
              <a:rPr lang="en-US" dirty="0"/>
              <a:t> </a:t>
            </a:r>
            <a:r>
              <a:rPr lang="en-US" dirty="0" err="1"/>
              <a:t>ispostavlja</a:t>
            </a:r>
            <a:r>
              <a:rPr lang="en-US" dirty="0"/>
              <a:t> </a:t>
            </a:r>
            <a:r>
              <a:rPr lang="en-US" dirty="0" err="1"/>
              <a:t>kao</a:t>
            </a:r>
            <a:r>
              <a:rPr lang="en-US" dirty="0"/>
              <a:t> </a:t>
            </a:r>
            <a:r>
              <a:rPr lang="en-US" dirty="0" err="1"/>
              <a:t>vrlo</a:t>
            </a:r>
            <a:r>
              <a:rPr lang="en-US" dirty="0"/>
              <a:t> </a:t>
            </a:r>
            <a:r>
              <a:rPr lang="en-US" dirty="0" err="1"/>
              <a:t>pipavo</a:t>
            </a:r>
            <a:endParaRPr lang="sr-Latn-RS" dirty="0"/>
          </a:p>
          <a:p>
            <a:pPr lvl="1"/>
            <a:endParaRPr lang="sr-Latn-RS" dirty="0"/>
          </a:p>
          <a:p>
            <a:endParaRPr lang="en-US" dirty="0"/>
          </a:p>
        </p:txBody>
      </p:sp>
      <p:sp>
        <p:nvSpPr>
          <p:cNvPr id="4" name="Rectangle: Rounded Corners 3">
            <a:extLst>
              <a:ext uri="{FF2B5EF4-FFF2-40B4-BE49-F238E27FC236}">
                <a16:creationId xmlns:a16="http://schemas.microsoft.com/office/drawing/2014/main" id="{864F6495-2082-4336-8605-8DBA8582FE86}"/>
              </a:ext>
            </a:extLst>
          </p:cNvPr>
          <p:cNvSpPr/>
          <p:nvPr/>
        </p:nvSpPr>
        <p:spPr>
          <a:xfrm>
            <a:off x="952500" y="1334631"/>
            <a:ext cx="7239000" cy="2246769"/>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pl-PL" sz="2800" dirty="0">
                <a:solidFill>
                  <a:schemeClr val="lt1"/>
                </a:solidFill>
              </a:rPr>
              <a:t>Osnovno načelo: </a:t>
            </a:r>
          </a:p>
          <a:p>
            <a:pPr>
              <a:spcAft>
                <a:spcPts val="600"/>
              </a:spcAft>
            </a:pPr>
            <a:r>
              <a:rPr lang="pl-PL" sz="2800" dirty="0">
                <a:solidFill>
                  <a:schemeClr val="lt1"/>
                </a:solidFill>
              </a:rPr>
              <a:t>podaci korišćeni za procenu kvaliteta modela ni na koji način ne smeju biti </a:t>
            </a:r>
            <a:r>
              <a:rPr lang="en-US" sz="2800" dirty="0" err="1">
                <a:solidFill>
                  <a:schemeClr val="lt1"/>
                </a:solidFill>
              </a:rPr>
              <a:t>upotrebljeni</a:t>
            </a:r>
            <a:r>
              <a:rPr lang="en-US" sz="2800" dirty="0">
                <a:solidFill>
                  <a:schemeClr val="lt1"/>
                </a:solidFill>
              </a:rPr>
              <a:t> </a:t>
            </a:r>
            <a:r>
              <a:rPr lang="en-US" sz="2800" dirty="0" err="1">
                <a:solidFill>
                  <a:schemeClr val="lt1"/>
                </a:solidFill>
              </a:rPr>
              <a:t>prilikom</a:t>
            </a:r>
            <a:r>
              <a:rPr lang="en-US" sz="2800" dirty="0">
                <a:solidFill>
                  <a:schemeClr val="lt1"/>
                </a:solidFill>
              </a:rPr>
              <a:t> </a:t>
            </a:r>
            <a:r>
              <a:rPr lang="en-US" sz="2800" dirty="0" err="1">
                <a:solidFill>
                  <a:schemeClr val="lt1"/>
                </a:solidFill>
              </a:rPr>
              <a:t>treninga</a:t>
            </a:r>
            <a:endParaRPr lang="en-US" sz="2800" dirty="0">
              <a:solidFill>
                <a:schemeClr val="lt1"/>
              </a:solidFill>
            </a:endParaRPr>
          </a:p>
        </p:txBody>
      </p:sp>
    </p:spTree>
    <p:extLst>
      <p:ext uri="{BB962C8B-B14F-4D97-AF65-F5344CB8AC3E}">
        <p14:creationId xmlns:p14="http://schemas.microsoft.com/office/powerpoint/2010/main" val="386579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5C76-065E-4F05-9EA1-0248197B6016}"/>
              </a:ext>
            </a:extLst>
          </p:cNvPr>
          <p:cNvSpPr>
            <a:spLocks noGrp="1"/>
          </p:cNvSpPr>
          <p:nvPr>
            <p:ph type="title"/>
          </p:nvPr>
        </p:nvSpPr>
        <p:spPr/>
        <p:txBody>
          <a:bodyPr/>
          <a:lstStyle/>
          <a:p>
            <a:r>
              <a:rPr lang="sr-Latn-RS" dirty="0"/>
              <a:t>Evaluacija – postupak evaluacije</a:t>
            </a:r>
            <a:endParaRPr lang="en-US" dirty="0"/>
          </a:p>
        </p:txBody>
      </p:sp>
      <p:sp>
        <p:nvSpPr>
          <p:cNvPr id="4" name="Content Placeholder 3">
            <a:extLst>
              <a:ext uri="{FF2B5EF4-FFF2-40B4-BE49-F238E27FC236}">
                <a16:creationId xmlns:a16="http://schemas.microsoft.com/office/drawing/2014/main" id="{08EB4711-0FAA-46DE-8CFA-6A8362937099}"/>
              </a:ext>
            </a:extLst>
          </p:cNvPr>
          <p:cNvSpPr txBox="1">
            <a:spLocks/>
          </p:cNvSpPr>
          <p:nvPr/>
        </p:nvSpPr>
        <p:spPr>
          <a:xfrm>
            <a:off x="3710476" y="1109328"/>
            <a:ext cx="4783326" cy="3587155"/>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2400" dirty="0">
                <a:solidFill>
                  <a:srgbClr val="4472C4"/>
                </a:solidFill>
                <a:latin typeface="Calibri" panose="020F0502020204030204"/>
              </a:rPr>
              <a:t>Dobra </a:t>
            </a:r>
            <a:r>
              <a:rPr lang="en-US" sz="2400" dirty="0" err="1">
                <a:solidFill>
                  <a:srgbClr val="4472C4"/>
                </a:solidFill>
                <a:latin typeface="Calibri" panose="020F0502020204030204"/>
              </a:rPr>
              <a:t>generalizacija</a:t>
            </a:r>
            <a:endParaRPr lang="en-US" sz="1800" dirty="0">
              <a:solidFill>
                <a:srgbClr val="4472C4"/>
              </a:solidFill>
              <a:latin typeface="Calibri" panose="020F0502020204030204"/>
            </a:endParaRPr>
          </a:p>
          <a:p>
            <a:pPr marL="0" indent="0" defTabSz="685800">
              <a:spcBef>
                <a:spcPts val="750"/>
              </a:spcBef>
              <a:buNone/>
            </a:pPr>
            <a:endParaRPr lang="en-US" sz="1800" dirty="0">
              <a:solidFill>
                <a:prstClr val="black"/>
              </a:solidFill>
              <a:latin typeface="Calibri" panose="020F0502020204030204"/>
            </a:endParaRPr>
          </a:p>
          <a:p>
            <a:pPr marL="171450" indent="-171450" defTabSz="685800">
              <a:spcBef>
                <a:spcPts val="750"/>
              </a:spcBef>
            </a:pPr>
            <a:endParaRPr lang="sr-Latn-RS" sz="1800" dirty="0">
              <a:solidFill>
                <a:prstClr val="black"/>
              </a:solidFill>
              <a:latin typeface="Calibri" panose="020F0502020204030204"/>
            </a:endParaRPr>
          </a:p>
          <a:p>
            <a:pPr marL="171450" indent="-171450" defTabSz="685800">
              <a:spcBef>
                <a:spcPts val="750"/>
              </a:spcBef>
            </a:pPr>
            <a:endParaRPr lang="sr-Latn-RS" sz="1800" dirty="0">
              <a:solidFill>
                <a:prstClr val="black"/>
              </a:solidFill>
              <a:latin typeface="Calibri" panose="020F0502020204030204"/>
            </a:endParaRPr>
          </a:p>
          <a:p>
            <a:pPr marL="171450" indent="-171450" defTabSz="685800">
              <a:spcBef>
                <a:spcPts val="750"/>
              </a:spcBef>
            </a:pPr>
            <a:r>
              <a:rPr lang="sr-Latn-RS" sz="1800" dirty="0">
                <a:solidFill>
                  <a:prstClr val="black"/>
                </a:solidFill>
                <a:latin typeface="Calibri" panose="020F0502020204030204"/>
              </a:rPr>
              <a:t>Mašinsko učenje traži razumnu aproksimaciju mapiranja između šablona u ulaznim podacima i šablona u izlaznim podacima</a:t>
            </a:r>
          </a:p>
          <a:p>
            <a:pPr marL="171450" indent="-171450" defTabSz="685800">
              <a:spcBef>
                <a:spcPts val="750"/>
              </a:spcBef>
            </a:pPr>
            <a:r>
              <a:rPr lang="sr-Latn-RS" sz="1800" dirty="0">
                <a:solidFill>
                  <a:srgbClr val="4472C4"/>
                </a:solidFill>
                <a:latin typeface="Calibri" panose="020F0502020204030204"/>
              </a:rPr>
              <a:t>Sa ciljem da dobro određujemo vrednost izlaza za </a:t>
            </a:r>
            <a:r>
              <a:rPr lang="sr-Latn-RS" sz="1800" b="1" i="1" dirty="0">
                <a:solidFill>
                  <a:srgbClr val="4472C4"/>
                </a:solidFill>
                <a:latin typeface="Calibri" panose="020F0502020204030204"/>
              </a:rPr>
              <a:t>nove</a:t>
            </a:r>
            <a:r>
              <a:rPr lang="sr-Latn-RS" sz="1800" i="1" dirty="0">
                <a:solidFill>
                  <a:srgbClr val="4472C4"/>
                </a:solidFill>
                <a:latin typeface="Calibri" panose="020F0502020204030204"/>
              </a:rPr>
              <a:t> </a:t>
            </a:r>
            <a:r>
              <a:rPr lang="sr-Latn-RS" sz="1800" dirty="0">
                <a:solidFill>
                  <a:srgbClr val="4472C4"/>
                </a:solidFill>
                <a:latin typeface="Calibri" panose="020F0502020204030204"/>
              </a:rPr>
              <a:t>primere </a:t>
            </a:r>
          </a:p>
          <a:p>
            <a:pPr marL="171450" indent="-171450" defTabSz="685800">
              <a:spcBef>
                <a:spcPts val="750"/>
              </a:spcBef>
            </a:pPr>
            <a:r>
              <a:rPr lang="sr-Latn-RS" sz="1800" dirty="0">
                <a:solidFill>
                  <a:prstClr val="black"/>
                </a:solidFill>
                <a:latin typeface="Calibri" panose="020F0502020204030204"/>
              </a:rPr>
              <a:t>Novi primeri → </a:t>
            </a:r>
            <a:r>
              <a:rPr lang="sr-Latn-RS" sz="1800" i="1" dirty="0">
                <a:solidFill>
                  <a:prstClr val="black"/>
                </a:solidFill>
                <a:latin typeface="Calibri" panose="020F0502020204030204"/>
              </a:rPr>
              <a:t>različiti </a:t>
            </a:r>
            <a:r>
              <a:rPr lang="sr-Latn-RS" sz="1800" dirty="0">
                <a:solidFill>
                  <a:prstClr val="black"/>
                </a:solidFill>
                <a:latin typeface="Calibri" panose="020F0502020204030204"/>
              </a:rPr>
              <a:t>od primera iz trening skupa</a:t>
            </a:r>
            <a:endParaRPr lang="en-US" sz="1800" dirty="0">
              <a:solidFill>
                <a:prstClr val="black"/>
              </a:solidFill>
              <a:latin typeface="Calibri" panose="020F0502020204030204"/>
            </a:endParaRPr>
          </a:p>
        </p:txBody>
      </p:sp>
      <p:sp>
        <p:nvSpPr>
          <p:cNvPr id="20" name="Speech Bubble: Oval 19">
            <a:extLst>
              <a:ext uri="{FF2B5EF4-FFF2-40B4-BE49-F238E27FC236}">
                <a16:creationId xmlns:a16="http://schemas.microsoft.com/office/drawing/2014/main" id="{7F90DF79-B755-4F0B-9299-8950DB020589}"/>
              </a:ext>
            </a:extLst>
          </p:cNvPr>
          <p:cNvSpPr/>
          <p:nvPr/>
        </p:nvSpPr>
        <p:spPr>
          <a:xfrm>
            <a:off x="6102139" y="1611497"/>
            <a:ext cx="1876784" cy="794175"/>
          </a:xfrm>
          <a:prstGeom prst="wedgeEllipseCallout">
            <a:avLst>
              <a:gd name="adj1" fmla="val -39103"/>
              <a:gd name="adj2" fmla="val 768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a:solidFill>
                  <a:prstClr val="black"/>
                </a:solidFill>
                <a:latin typeface="Calibri" panose="020F0502020204030204"/>
              </a:rPr>
              <a:t>Mapiranje detalja o kući na njenu cenu</a:t>
            </a:r>
            <a:endParaRPr lang="en-US" sz="1500" dirty="0">
              <a:solidFill>
                <a:prstClr val="black"/>
              </a:solidFill>
              <a:latin typeface="Calibri" panose="020F0502020204030204"/>
            </a:endParaRPr>
          </a:p>
        </p:txBody>
      </p:sp>
      <p:sp>
        <p:nvSpPr>
          <p:cNvPr id="21" name="Speech Bubble: Oval 20">
            <a:extLst>
              <a:ext uri="{FF2B5EF4-FFF2-40B4-BE49-F238E27FC236}">
                <a16:creationId xmlns:a16="http://schemas.microsoft.com/office/drawing/2014/main" id="{CD32A49F-BA13-4CEC-9CF7-68AA5C4BDB9C}"/>
              </a:ext>
            </a:extLst>
          </p:cNvPr>
          <p:cNvSpPr/>
          <p:nvPr/>
        </p:nvSpPr>
        <p:spPr>
          <a:xfrm>
            <a:off x="4138393" y="1611497"/>
            <a:ext cx="1876784" cy="794175"/>
          </a:xfrm>
          <a:prstGeom prst="wedgeEllipseCallout">
            <a:avLst>
              <a:gd name="adj1" fmla="val 27889"/>
              <a:gd name="adj2" fmla="val 708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a:solidFill>
                  <a:prstClr val="black"/>
                </a:solidFill>
                <a:latin typeface="Calibri" panose="020F0502020204030204"/>
              </a:rPr>
              <a:t>Mapiranje fotografije na opisni tekst</a:t>
            </a:r>
            <a:endParaRPr lang="en-US" sz="1500" dirty="0">
              <a:solidFill>
                <a:prstClr val="black"/>
              </a:solidFill>
              <a:latin typeface="Calibri" panose="020F0502020204030204"/>
            </a:endParaRPr>
          </a:p>
        </p:txBody>
      </p:sp>
      <p:grpSp>
        <p:nvGrpSpPr>
          <p:cNvPr id="22" name="Group 21">
            <a:extLst>
              <a:ext uri="{FF2B5EF4-FFF2-40B4-BE49-F238E27FC236}">
                <a16:creationId xmlns:a16="http://schemas.microsoft.com/office/drawing/2014/main" id="{9E91C49D-6A3F-4776-8B96-DDEC420BE07E}"/>
              </a:ext>
            </a:extLst>
          </p:cNvPr>
          <p:cNvGrpSpPr/>
          <p:nvPr/>
        </p:nvGrpSpPr>
        <p:grpSpPr>
          <a:xfrm>
            <a:off x="4219536" y="4357079"/>
            <a:ext cx="4752181" cy="1389122"/>
            <a:chOff x="5626048" y="4844239"/>
            <a:chExt cx="6336241" cy="1852162"/>
          </a:xfrm>
        </p:grpSpPr>
        <p:sp>
          <p:nvSpPr>
            <p:cNvPr id="23" name="Cloud 22">
              <a:extLst>
                <a:ext uri="{FF2B5EF4-FFF2-40B4-BE49-F238E27FC236}">
                  <a16:creationId xmlns:a16="http://schemas.microsoft.com/office/drawing/2014/main" id="{25E2CFCC-662C-4295-84EC-266CBCAB7E03}"/>
                </a:ext>
              </a:extLst>
            </p:cNvPr>
            <p:cNvSpPr/>
            <p:nvPr/>
          </p:nvSpPr>
          <p:spPr>
            <a:xfrm>
              <a:off x="10284920" y="5171626"/>
              <a:ext cx="1677369" cy="1193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a:solidFill>
                    <a:prstClr val="white"/>
                  </a:solidFill>
                  <a:latin typeface="Calibri" panose="020F0502020204030204"/>
                </a:rPr>
                <a:t>Skrivena istina</a:t>
              </a:r>
              <a:endParaRPr lang="en-US" sz="1500" dirty="0">
                <a:solidFill>
                  <a:prstClr val="white"/>
                </a:solidFill>
                <a:latin typeface="Calibri" panose="020F0502020204030204"/>
              </a:endParaRPr>
            </a:p>
          </p:txBody>
        </p:sp>
        <p:sp>
          <p:nvSpPr>
            <p:cNvPr id="24" name="Cylinder 23">
              <a:extLst>
                <a:ext uri="{FF2B5EF4-FFF2-40B4-BE49-F238E27FC236}">
                  <a16:creationId xmlns:a16="http://schemas.microsoft.com/office/drawing/2014/main" id="{5F830BD8-B240-4851-970A-B083F160762A}"/>
                </a:ext>
              </a:extLst>
            </p:cNvPr>
            <p:cNvSpPr/>
            <p:nvPr/>
          </p:nvSpPr>
          <p:spPr>
            <a:xfrm>
              <a:off x="8310862" y="4844239"/>
              <a:ext cx="1118700" cy="848036"/>
            </a:xfrm>
            <a:prstGeom prst="can">
              <a:avLst>
                <a:gd name="adj" fmla="val 145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a:solidFill>
                    <a:prstClr val="white"/>
                  </a:solidFill>
                  <a:latin typeface="Calibri" panose="020F0502020204030204"/>
                </a:rPr>
                <a:t>Trening skup</a:t>
              </a:r>
              <a:endParaRPr lang="en-US" sz="1500" dirty="0">
                <a:solidFill>
                  <a:prstClr val="white"/>
                </a:solidFill>
                <a:latin typeface="Calibri" panose="020F0502020204030204"/>
              </a:endParaRPr>
            </a:p>
          </p:txBody>
        </p:sp>
        <p:sp>
          <p:nvSpPr>
            <p:cNvPr id="25" name="Arrow: Right 24">
              <a:extLst>
                <a:ext uri="{FF2B5EF4-FFF2-40B4-BE49-F238E27FC236}">
                  <a16:creationId xmlns:a16="http://schemas.microsoft.com/office/drawing/2014/main" id="{8BDDE797-5396-41A0-A571-AB736D8A5D53}"/>
                </a:ext>
              </a:extLst>
            </p:cNvPr>
            <p:cNvSpPr/>
            <p:nvPr/>
          </p:nvSpPr>
          <p:spPr>
            <a:xfrm rot="1401817" flipH="1">
              <a:off x="9438332" y="5127999"/>
              <a:ext cx="844325" cy="447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err="1">
                  <a:solidFill>
                    <a:prstClr val="white"/>
                  </a:solidFill>
                  <a:latin typeface="Calibri" panose="020F0502020204030204"/>
                </a:rPr>
                <a:t>i.i.d</a:t>
              </a:r>
              <a:endParaRPr lang="en-US" sz="1500" dirty="0">
                <a:solidFill>
                  <a:prstClr val="white"/>
                </a:solidFill>
                <a:latin typeface="Calibri" panose="020F0502020204030204"/>
              </a:endParaRPr>
            </a:p>
          </p:txBody>
        </p:sp>
        <p:sp>
          <p:nvSpPr>
            <p:cNvPr id="26" name="Arrow: Right 25">
              <a:extLst>
                <a:ext uri="{FF2B5EF4-FFF2-40B4-BE49-F238E27FC236}">
                  <a16:creationId xmlns:a16="http://schemas.microsoft.com/office/drawing/2014/main" id="{99CA5856-2FE1-4147-9BCD-430397FFA8E3}"/>
                </a:ext>
              </a:extLst>
            </p:cNvPr>
            <p:cNvSpPr/>
            <p:nvPr/>
          </p:nvSpPr>
          <p:spPr>
            <a:xfrm rot="20126594" flipH="1">
              <a:off x="9437648" y="5894092"/>
              <a:ext cx="844325" cy="447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err="1">
                  <a:solidFill>
                    <a:prstClr val="white"/>
                  </a:solidFill>
                  <a:latin typeface="Calibri" panose="020F0502020204030204"/>
                </a:rPr>
                <a:t>i.i.d</a:t>
              </a:r>
              <a:endParaRPr lang="en-US" sz="1500" dirty="0">
                <a:solidFill>
                  <a:prstClr val="white"/>
                </a:solidFill>
                <a:latin typeface="Calibri" panose="020F0502020204030204"/>
              </a:endParaRPr>
            </a:p>
          </p:txBody>
        </p:sp>
        <p:sp>
          <p:nvSpPr>
            <p:cNvPr id="27" name="Oval 26">
              <a:extLst>
                <a:ext uri="{FF2B5EF4-FFF2-40B4-BE49-F238E27FC236}">
                  <a16:creationId xmlns:a16="http://schemas.microsoft.com/office/drawing/2014/main" id="{2FDCDDF9-4F34-427C-B616-35415247C98F}"/>
                </a:ext>
              </a:extLst>
            </p:cNvPr>
            <p:cNvSpPr/>
            <p:nvPr/>
          </p:nvSpPr>
          <p:spPr>
            <a:xfrm>
              <a:off x="5626048" y="5331449"/>
              <a:ext cx="1329121" cy="848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a:solidFill>
                    <a:prstClr val="white"/>
                  </a:solidFill>
                  <a:latin typeface="Calibri" panose="020F0502020204030204"/>
                </a:rPr>
                <a:t>Model</a:t>
              </a:r>
              <a:endParaRPr lang="en-US" sz="1500" dirty="0">
                <a:solidFill>
                  <a:prstClr val="white"/>
                </a:solidFill>
                <a:latin typeface="Calibri" panose="020F0502020204030204"/>
              </a:endParaRPr>
            </a:p>
          </p:txBody>
        </p:sp>
        <p:sp>
          <p:nvSpPr>
            <p:cNvPr id="28" name="Cylinder 27">
              <a:extLst>
                <a:ext uri="{FF2B5EF4-FFF2-40B4-BE49-F238E27FC236}">
                  <a16:creationId xmlns:a16="http://schemas.microsoft.com/office/drawing/2014/main" id="{6626465F-840B-4FC7-8109-2B5100B492B6}"/>
                </a:ext>
              </a:extLst>
            </p:cNvPr>
            <p:cNvSpPr/>
            <p:nvPr/>
          </p:nvSpPr>
          <p:spPr>
            <a:xfrm>
              <a:off x="8310862" y="5848365"/>
              <a:ext cx="1130746" cy="848036"/>
            </a:xfrm>
            <a:prstGeom prst="can">
              <a:avLst>
                <a:gd name="adj" fmla="val 145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a:solidFill>
                    <a:prstClr val="white"/>
                  </a:solidFill>
                  <a:latin typeface="Calibri" panose="020F0502020204030204"/>
                </a:rPr>
                <a:t>Novi primeri</a:t>
              </a:r>
              <a:endParaRPr lang="en-US" sz="1500" dirty="0">
                <a:solidFill>
                  <a:prstClr val="white"/>
                </a:solidFill>
                <a:latin typeface="Calibri" panose="020F0502020204030204"/>
              </a:endParaRPr>
            </a:p>
          </p:txBody>
        </p:sp>
        <p:sp>
          <p:nvSpPr>
            <p:cNvPr id="29" name="Arrow: Right 28">
              <a:extLst>
                <a:ext uri="{FF2B5EF4-FFF2-40B4-BE49-F238E27FC236}">
                  <a16:creationId xmlns:a16="http://schemas.microsoft.com/office/drawing/2014/main" id="{56F76EDD-F7A8-4ADE-8055-F4DE2DFEA8FE}"/>
                </a:ext>
              </a:extLst>
            </p:cNvPr>
            <p:cNvSpPr/>
            <p:nvPr/>
          </p:nvSpPr>
          <p:spPr>
            <a:xfrm rot="20784412" flipH="1">
              <a:off x="6901167" y="5192547"/>
              <a:ext cx="1384029" cy="447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a:solidFill>
                    <a:prstClr val="white"/>
                  </a:solidFill>
                  <a:latin typeface="Calibri" panose="020F0502020204030204"/>
                </a:rPr>
                <a:t>Nauči</a:t>
              </a:r>
              <a:endParaRPr lang="en-US" sz="1500" dirty="0">
                <a:solidFill>
                  <a:prstClr val="white"/>
                </a:solidFill>
                <a:latin typeface="Calibri" panose="020F0502020204030204"/>
              </a:endParaRPr>
            </a:p>
          </p:txBody>
        </p:sp>
        <p:sp>
          <p:nvSpPr>
            <p:cNvPr id="30" name="Arrow: Right 29">
              <a:extLst>
                <a:ext uri="{FF2B5EF4-FFF2-40B4-BE49-F238E27FC236}">
                  <a16:creationId xmlns:a16="http://schemas.microsoft.com/office/drawing/2014/main" id="{4C7B5CDB-62AA-4D19-A47D-304978CE0BAB}"/>
                </a:ext>
              </a:extLst>
            </p:cNvPr>
            <p:cNvSpPr/>
            <p:nvPr/>
          </p:nvSpPr>
          <p:spPr>
            <a:xfrm rot="1023515">
              <a:off x="6906303" y="5963274"/>
              <a:ext cx="136236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sr-Latn-RS" sz="1500" dirty="0">
                  <a:solidFill>
                    <a:prstClr val="white"/>
                  </a:solidFill>
                  <a:latin typeface="Calibri" panose="020F0502020204030204"/>
                </a:rPr>
                <a:t>Predviđaj</a:t>
              </a:r>
              <a:endParaRPr lang="en-US" sz="1500" dirty="0">
                <a:solidFill>
                  <a:prstClr val="white"/>
                </a:solidFill>
                <a:latin typeface="Calibri" panose="020F0502020204030204"/>
              </a:endParaRPr>
            </a:p>
          </p:txBody>
        </p:sp>
      </p:grpSp>
      <p:sp>
        <p:nvSpPr>
          <p:cNvPr id="31" name="Rectangle: Rounded Corners 30">
            <a:extLst>
              <a:ext uri="{FF2B5EF4-FFF2-40B4-BE49-F238E27FC236}">
                <a16:creationId xmlns:a16="http://schemas.microsoft.com/office/drawing/2014/main" id="{062B9BCF-800B-462C-8E6C-B13F85C0BBDF}"/>
              </a:ext>
            </a:extLst>
          </p:cNvPr>
          <p:cNvSpPr/>
          <p:nvPr/>
        </p:nvSpPr>
        <p:spPr>
          <a:xfrm>
            <a:off x="442252" y="1125924"/>
            <a:ext cx="2239985" cy="1332865"/>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400" dirty="0"/>
              <a:t>Šta je naš cilj</a:t>
            </a:r>
            <a:r>
              <a:rPr lang="en-US" sz="2400" dirty="0"/>
              <a:t>?</a:t>
            </a:r>
          </a:p>
        </p:txBody>
      </p:sp>
      <p:pic>
        <p:nvPicPr>
          <p:cNvPr id="79" name="Picture 78">
            <a:extLst>
              <a:ext uri="{FF2B5EF4-FFF2-40B4-BE49-F238E27FC236}">
                <a16:creationId xmlns:a16="http://schemas.microsoft.com/office/drawing/2014/main" id="{E1826DEF-B0F4-4F7D-9F8B-CF9633BDF1AE}"/>
              </a:ext>
            </a:extLst>
          </p:cNvPr>
          <p:cNvPicPr>
            <a:picLocks noChangeAspect="1"/>
          </p:cNvPicPr>
          <p:nvPr/>
        </p:nvPicPr>
        <p:blipFill>
          <a:blip r:embed="rId3"/>
          <a:stretch>
            <a:fillRect/>
          </a:stretch>
        </p:blipFill>
        <p:spPr>
          <a:xfrm>
            <a:off x="115953" y="4003709"/>
            <a:ext cx="4555021" cy="2589708"/>
          </a:xfrm>
          <a:prstGeom prst="rect">
            <a:avLst/>
          </a:prstGeom>
        </p:spPr>
      </p:pic>
    </p:spTree>
    <p:extLst>
      <p:ext uri="{BB962C8B-B14F-4D97-AF65-F5344CB8AC3E}">
        <p14:creationId xmlns:p14="http://schemas.microsoft.com/office/powerpoint/2010/main" val="14729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4" end="4"/>
                                            </p:txEl>
                                          </p:spTgt>
                                        </p:tgtEl>
                                      </p:cBhvr>
                                    </p:animEffect>
                                    <p:set>
                                      <p:cBhvr>
                                        <p:cTn id="33" dur="1" fill="hold">
                                          <p:stCondLst>
                                            <p:cond delay="499"/>
                                          </p:stCondLst>
                                        </p:cTn>
                                        <p:tgtEl>
                                          <p:spTgt spid="4">
                                            <p:txEl>
                                              <p:pRg st="4" end="4"/>
                                            </p:txEl>
                                          </p:spTgt>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FC04-32E4-4BC8-A94B-E20C46B1495E}"/>
              </a:ext>
            </a:extLst>
          </p:cNvPr>
          <p:cNvSpPr>
            <a:spLocks noGrp="1"/>
          </p:cNvSpPr>
          <p:nvPr>
            <p:ph type="title"/>
          </p:nvPr>
        </p:nvSpPr>
        <p:spPr/>
        <p:txBody>
          <a:bodyPr/>
          <a:lstStyle/>
          <a:p>
            <a:r>
              <a:rPr lang="sr-Latn-RS" dirty="0"/>
              <a:t>Kako evaluirati model</a:t>
            </a:r>
            <a:r>
              <a:rPr lang="en-US" dirty="0"/>
              <a:t>?</a:t>
            </a:r>
          </a:p>
        </p:txBody>
      </p:sp>
      <p:sp>
        <p:nvSpPr>
          <p:cNvPr id="4" name="Flowchart: Magnetic Disk 3">
            <a:extLst>
              <a:ext uri="{FF2B5EF4-FFF2-40B4-BE49-F238E27FC236}">
                <a16:creationId xmlns:a16="http://schemas.microsoft.com/office/drawing/2014/main" id="{3592DE84-8E3E-4C22-AAA4-C401859B7566}"/>
              </a:ext>
            </a:extLst>
          </p:cNvPr>
          <p:cNvSpPr/>
          <p:nvPr/>
        </p:nvSpPr>
        <p:spPr>
          <a:xfrm>
            <a:off x="447219" y="3192235"/>
            <a:ext cx="2569032" cy="1587179"/>
          </a:xfrm>
          <a:prstGeom prst="flowChartMagneticDisk">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800" dirty="0"/>
              <a:t>Podaci</a:t>
            </a:r>
            <a:endParaRPr lang="en-US" sz="2800" dirty="0"/>
          </a:p>
        </p:txBody>
      </p:sp>
      <p:grpSp>
        <p:nvGrpSpPr>
          <p:cNvPr id="5" name="Group 4">
            <a:extLst>
              <a:ext uri="{FF2B5EF4-FFF2-40B4-BE49-F238E27FC236}">
                <a16:creationId xmlns:a16="http://schemas.microsoft.com/office/drawing/2014/main" id="{9DF18D62-B948-4555-ADD1-D9A5808D072D}"/>
              </a:ext>
            </a:extLst>
          </p:cNvPr>
          <p:cNvGrpSpPr/>
          <p:nvPr/>
        </p:nvGrpSpPr>
        <p:grpSpPr>
          <a:xfrm>
            <a:off x="1731735" y="1642835"/>
            <a:ext cx="3576864" cy="4360960"/>
            <a:chOff x="1731735" y="1642835"/>
            <a:chExt cx="3576864" cy="4360960"/>
          </a:xfrm>
        </p:grpSpPr>
        <p:cxnSp>
          <p:nvCxnSpPr>
            <p:cNvPr id="6" name="Straight Arrow Connector 5">
              <a:extLst>
                <a:ext uri="{FF2B5EF4-FFF2-40B4-BE49-F238E27FC236}">
                  <a16:creationId xmlns:a16="http://schemas.microsoft.com/office/drawing/2014/main" id="{0C619601-E4BA-464B-896E-B26F0FDA703C}"/>
                </a:ext>
              </a:extLst>
            </p:cNvPr>
            <p:cNvCxnSpPr>
              <a:cxnSpLocks/>
              <a:endCxn id="8" idx="2"/>
            </p:cNvCxnSpPr>
            <p:nvPr/>
          </p:nvCxnSpPr>
          <p:spPr>
            <a:xfrm>
              <a:off x="1731735" y="4603750"/>
              <a:ext cx="1328061" cy="802691"/>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Flowchart: Magnetic Disk 6">
              <a:extLst>
                <a:ext uri="{FF2B5EF4-FFF2-40B4-BE49-F238E27FC236}">
                  <a16:creationId xmlns:a16="http://schemas.microsoft.com/office/drawing/2014/main" id="{BE53F4AD-ED72-4052-951E-7E96A81A32B1}"/>
                </a:ext>
              </a:extLst>
            </p:cNvPr>
            <p:cNvSpPr/>
            <p:nvPr/>
          </p:nvSpPr>
          <p:spPr>
            <a:xfrm>
              <a:off x="3059796" y="1642835"/>
              <a:ext cx="2248803" cy="1195615"/>
            </a:xfrm>
            <a:prstGeom prst="flowChartMagneticDisk">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800" dirty="0"/>
                <a:t>Trening skup</a:t>
              </a:r>
              <a:endParaRPr lang="en-US" sz="2800" dirty="0"/>
            </a:p>
          </p:txBody>
        </p:sp>
        <p:sp>
          <p:nvSpPr>
            <p:cNvPr id="8" name="Flowchart: Magnetic Disk 7">
              <a:extLst>
                <a:ext uri="{FF2B5EF4-FFF2-40B4-BE49-F238E27FC236}">
                  <a16:creationId xmlns:a16="http://schemas.microsoft.com/office/drawing/2014/main" id="{4A4FE19C-606E-43E4-AED2-8084C5614EB3}"/>
                </a:ext>
              </a:extLst>
            </p:cNvPr>
            <p:cNvSpPr/>
            <p:nvPr/>
          </p:nvSpPr>
          <p:spPr>
            <a:xfrm>
              <a:off x="3059796" y="4809087"/>
              <a:ext cx="2248803" cy="1194708"/>
            </a:xfrm>
            <a:prstGeom prst="flowChartMagneticDisk">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800" dirty="0"/>
                <a:t>Test skup</a:t>
              </a:r>
              <a:endParaRPr lang="en-US" sz="2800" dirty="0"/>
            </a:p>
          </p:txBody>
        </p:sp>
        <p:cxnSp>
          <p:nvCxnSpPr>
            <p:cNvPr id="9" name="Straight Arrow Connector 8">
              <a:extLst>
                <a:ext uri="{FF2B5EF4-FFF2-40B4-BE49-F238E27FC236}">
                  <a16:creationId xmlns:a16="http://schemas.microsoft.com/office/drawing/2014/main" id="{C60A3AEB-2454-45F9-A467-D9C7FB5C0B9C}"/>
                </a:ext>
              </a:extLst>
            </p:cNvPr>
            <p:cNvCxnSpPr>
              <a:cxnSpLocks/>
              <a:endCxn id="7" idx="2"/>
            </p:cNvCxnSpPr>
            <p:nvPr/>
          </p:nvCxnSpPr>
          <p:spPr>
            <a:xfrm flipV="1">
              <a:off x="1731735" y="2240643"/>
              <a:ext cx="1328061" cy="1194708"/>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CD31AFB-CD96-4664-95B3-2E45D82BE759}"/>
              </a:ext>
            </a:extLst>
          </p:cNvPr>
          <p:cNvGrpSpPr/>
          <p:nvPr/>
        </p:nvGrpSpPr>
        <p:grpSpPr>
          <a:xfrm>
            <a:off x="5308599" y="1447053"/>
            <a:ext cx="3388182" cy="1587178"/>
            <a:chOff x="5308599" y="1447053"/>
            <a:chExt cx="3388182" cy="1587178"/>
          </a:xfrm>
        </p:grpSpPr>
        <p:sp>
          <p:nvSpPr>
            <p:cNvPr id="11" name="Oval 10">
              <a:extLst>
                <a:ext uri="{FF2B5EF4-FFF2-40B4-BE49-F238E27FC236}">
                  <a16:creationId xmlns:a16="http://schemas.microsoft.com/office/drawing/2014/main" id="{710519E3-EE8B-4639-ADF5-CBCCEF22E7EB}"/>
                </a:ext>
              </a:extLst>
            </p:cNvPr>
            <p:cNvSpPr/>
            <p:nvPr/>
          </p:nvSpPr>
          <p:spPr>
            <a:xfrm>
              <a:off x="5861954" y="1447053"/>
              <a:ext cx="2834827" cy="158717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800" dirty="0"/>
                <a:t>Obučavajući algoritam</a:t>
              </a:r>
              <a:endParaRPr lang="en-US" sz="2800" dirty="0"/>
            </a:p>
          </p:txBody>
        </p:sp>
        <p:cxnSp>
          <p:nvCxnSpPr>
            <p:cNvPr id="12" name="Straight Arrow Connector 11">
              <a:extLst>
                <a:ext uri="{FF2B5EF4-FFF2-40B4-BE49-F238E27FC236}">
                  <a16:creationId xmlns:a16="http://schemas.microsoft.com/office/drawing/2014/main" id="{10BAB1A5-72B2-49B0-BE69-C8F0C5CD429A}"/>
                </a:ext>
              </a:extLst>
            </p:cNvPr>
            <p:cNvCxnSpPr>
              <a:cxnSpLocks/>
              <a:stCxn id="7" idx="4"/>
              <a:endCxn id="11" idx="2"/>
            </p:cNvCxnSpPr>
            <p:nvPr/>
          </p:nvCxnSpPr>
          <p:spPr>
            <a:xfrm flipV="1">
              <a:off x="5308599" y="2240642"/>
              <a:ext cx="553355" cy="1"/>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9D0B0987-5CE4-4AAA-B7B8-3D97D074CE17}"/>
              </a:ext>
            </a:extLst>
          </p:cNvPr>
          <p:cNvGrpSpPr/>
          <p:nvPr/>
        </p:nvGrpSpPr>
        <p:grpSpPr>
          <a:xfrm>
            <a:off x="6528704" y="3034231"/>
            <a:ext cx="1504046" cy="1357381"/>
            <a:chOff x="6528704" y="3034231"/>
            <a:chExt cx="1504046" cy="1357381"/>
          </a:xfrm>
        </p:grpSpPr>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FB38E4D0-AF6C-4432-85D2-A0DCCB96927A}"/>
                    </a:ext>
                  </a:extLst>
                </p:cNvPr>
                <p:cNvSpPr/>
                <p:nvPr/>
              </p:nvSpPr>
              <p:spPr>
                <a:xfrm>
                  <a:off x="6528704" y="3584093"/>
                  <a:ext cx="1504046" cy="807519"/>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sr-Latn-RS" sz="2800" b="0" i="1" smtClean="0">
                                <a:latin typeface="Cambria Math" panose="02040503050406030204" pitchFamily="18" charset="0"/>
                              </a:rPr>
                              <m:t>h</m:t>
                            </m:r>
                          </m:e>
                          <m:sub>
                            <m:r>
                              <a:rPr lang="en-US" sz="2800" b="0" i="1" smtClean="0">
                                <a:latin typeface="Cambria Math" panose="02040503050406030204" pitchFamily="18" charset="0"/>
                              </a:rPr>
                              <m:t>𝜃</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oMath>
                    </m:oMathPara>
                  </a14:m>
                  <a:endParaRPr lang="en-US" sz="2800" dirty="0"/>
                </a:p>
              </p:txBody>
            </p:sp>
          </mc:Choice>
          <mc:Fallback xmlns="">
            <p:sp>
              <p:nvSpPr>
                <p:cNvPr id="24" name="Rectangle: Rounded Corners 23">
                  <a:extLst>
                    <a:ext uri="{FF2B5EF4-FFF2-40B4-BE49-F238E27FC236}">
                      <a16:creationId xmlns:a16="http://schemas.microsoft.com/office/drawing/2014/main" id="{BFF55265-26CB-4224-A2CF-C53BB5BDC637}"/>
                    </a:ext>
                  </a:extLst>
                </p:cNvPr>
                <p:cNvSpPr>
                  <a:spLocks noRot="1" noChangeAspect="1" noMove="1" noResize="1" noEditPoints="1" noAdjustHandles="1" noChangeArrowheads="1" noChangeShapeType="1" noTextEdit="1"/>
                </p:cNvSpPr>
                <p:nvPr/>
              </p:nvSpPr>
              <p:spPr>
                <a:xfrm>
                  <a:off x="6528704" y="3584093"/>
                  <a:ext cx="1504046" cy="807519"/>
                </a:xfrm>
                <a:prstGeom prst="roundRect">
                  <a:avLst/>
                </a:prstGeom>
                <a:blipFill>
                  <a:blip r:embed="rId2"/>
                  <a:stretch>
                    <a:fillRect/>
                  </a:stretch>
                </a:blipFill>
                <a:ln>
                  <a:no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4354968-4152-45BF-BC74-55643A0C219C}"/>
                </a:ext>
              </a:extLst>
            </p:cNvPr>
            <p:cNvCxnSpPr>
              <a:cxnSpLocks/>
              <a:stCxn id="11" idx="4"/>
              <a:endCxn id="14" idx="0"/>
            </p:cNvCxnSpPr>
            <p:nvPr/>
          </p:nvCxnSpPr>
          <p:spPr>
            <a:xfrm>
              <a:off x="7279368" y="3034231"/>
              <a:ext cx="1359" cy="549862"/>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37C0E377-A0D0-48EA-AC80-58098ED649BB}"/>
              </a:ext>
            </a:extLst>
          </p:cNvPr>
          <p:cNvSpPr/>
          <p:nvPr/>
        </p:nvSpPr>
        <p:spPr>
          <a:xfrm>
            <a:off x="6228895" y="5002681"/>
            <a:ext cx="2100944" cy="807519"/>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Gubitak</a:t>
            </a:r>
            <a:endParaRPr lang="en-US" sz="2800" dirty="0"/>
          </a:p>
        </p:txBody>
      </p:sp>
      <p:cxnSp>
        <p:nvCxnSpPr>
          <p:cNvPr id="17" name="Straight Arrow Connector 16">
            <a:extLst>
              <a:ext uri="{FF2B5EF4-FFF2-40B4-BE49-F238E27FC236}">
                <a16:creationId xmlns:a16="http://schemas.microsoft.com/office/drawing/2014/main" id="{B3E5AA12-04A9-4570-AEAA-E60B55349414}"/>
              </a:ext>
            </a:extLst>
          </p:cNvPr>
          <p:cNvCxnSpPr>
            <a:cxnSpLocks/>
            <a:stCxn id="8" idx="4"/>
            <a:endCxn id="16" idx="1"/>
          </p:cNvCxnSpPr>
          <p:nvPr/>
        </p:nvCxnSpPr>
        <p:spPr>
          <a:xfrm>
            <a:off x="5308599" y="5406441"/>
            <a:ext cx="920296" cy="0"/>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821CA-2E8E-4966-A372-332BFC2F94A3}"/>
              </a:ext>
            </a:extLst>
          </p:cNvPr>
          <p:cNvCxnSpPr>
            <a:cxnSpLocks/>
            <a:stCxn id="14" idx="2"/>
            <a:endCxn id="16" idx="0"/>
          </p:cNvCxnSpPr>
          <p:nvPr/>
        </p:nvCxnSpPr>
        <p:spPr>
          <a:xfrm flipH="1">
            <a:off x="7279367" y="4391612"/>
            <a:ext cx="1360" cy="611069"/>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88C9E9C-54AA-4B2B-8D89-9DBB7508BFDA}"/>
              </a:ext>
            </a:extLst>
          </p:cNvPr>
          <p:cNvSpPr/>
          <p:nvPr/>
        </p:nvSpPr>
        <p:spPr>
          <a:xfrm>
            <a:off x="3229184" y="3680721"/>
            <a:ext cx="2079415" cy="369332"/>
          </a:xfrm>
          <a:prstGeom prst="rect">
            <a:avLst/>
          </a:prstGeom>
        </p:spPr>
        <p:txBody>
          <a:bodyPr wrap="none">
            <a:spAutoFit/>
          </a:bodyPr>
          <a:lstStyle/>
          <a:p>
            <a:r>
              <a:rPr lang="en-US" dirty="0">
                <a:cs typeface="Calibri"/>
                <a:sym typeface="Mathematica1"/>
              </a:rPr>
              <a:t>90/10, 80/20, 70/30</a:t>
            </a:r>
            <a:endParaRPr lang="en-US" dirty="0"/>
          </a:p>
        </p:txBody>
      </p:sp>
    </p:spTree>
    <p:extLst>
      <p:ext uri="{BB962C8B-B14F-4D97-AF65-F5344CB8AC3E}">
        <p14:creationId xmlns:p14="http://schemas.microsoft.com/office/powerpoint/2010/main" val="337157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Optimizacija hiper-parametara modela</a:t>
            </a:r>
            <a:endParaRPr lang="en-US" dirty="0"/>
          </a:p>
        </p:txBody>
      </p:sp>
      <p:sp>
        <p:nvSpPr>
          <p:cNvPr id="3" name="Content Placeholder 2"/>
          <p:cNvSpPr>
            <a:spLocks noGrp="1"/>
          </p:cNvSpPr>
          <p:nvPr>
            <p:ph idx="1"/>
          </p:nvPr>
        </p:nvSpPr>
        <p:spPr/>
        <p:txBody>
          <a:bodyPr/>
          <a:lstStyle/>
          <a:p>
            <a:r>
              <a:rPr lang="en-US" sz="2400" dirty="0" err="1"/>
              <a:t>Gotovo</a:t>
            </a:r>
            <a:r>
              <a:rPr lang="en-US" sz="2400" dirty="0"/>
              <a:t> </a:t>
            </a:r>
            <a:r>
              <a:rPr lang="en-US" sz="2400" dirty="0" err="1"/>
              <a:t>svaki</a:t>
            </a:r>
            <a:r>
              <a:rPr lang="en-US" sz="2400" dirty="0"/>
              <a:t> model </a:t>
            </a:r>
            <a:r>
              <a:rPr lang="en-US" sz="2400" dirty="0" err="1"/>
              <a:t>ima</a:t>
            </a:r>
            <a:r>
              <a:rPr lang="en-US" sz="2400" dirty="0"/>
              <a:t> </a:t>
            </a:r>
            <a:r>
              <a:rPr lang="sr-Latn-RS" sz="2400" dirty="0"/>
              <a:t>hiper-</a:t>
            </a:r>
            <a:r>
              <a:rPr lang="en-US" sz="2400" dirty="0" err="1"/>
              <a:t>parametre</a:t>
            </a:r>
            <a:r>
              <a:rPr lang="en-US" sz="2400" dirty="0"/>
              <a:t> </a:t>
            </a:r>
            <a:r>
              <a:rPr lang="en-US" sz="2400" dirty="0" err="1"/>
              <a:t>koje</a:t>
            </a:r>
            <a:r>
              <a:rPr lang="en-US" sz="2400" dirty="0"/>
              <a:t> </a:t>
            </a:r>
            <a:r>
              <a:rPr lang="en-US" sz="2400" dirty="0" err="1"/>
              <a:t>treba</a:t>
            </a:r>
            <a:r>
              <a:rPr lang="en-US" sz="2400" dirty="0"/>
              <a:t> </a:t>
            </a:r>
            <a:r>
              <a:rPr lang="en-US" sz="2400" dirty="0" err="1"/>
              <a:t>optimizovati</a:t>
            </a:r>
            <a:endParaRPr lang="en-US" sz="2400" dirty="0"/>
          </a:p>
          <a:p>
            <a:pPr marL="457200" lvl="1" indent="0">
              <a:buNone/>
            </a:pPr>
            <a:endParaRPr lang="en-US" dirty="0"/>
          </a:p>
          <a:p>
            <a:pPr marL="0" lvl="1" indent="0" algn="ctr">
              <a:buNone/>
            </a:pPr>
            <a:r>
              <a:rPr lang="en-US" dirty="0" err="1"/>
              <a:t>Npr</a:t>
            </a:r>
            <a:r>
              <a:rPr lang="en-US" dirty="0"/>
              <a:t>. </a:t>
            </a:r>
            <a:r>
              <a:rPr lang="en-US" dirty="0" err="1"/>
              <a:t>kod</a:t>
            </a:r>
            <a:r>
              <a:rPr lang="en-US" dirty="0"/>
              <a:t> </a:t>
            </a:r>
            <a:r>
              <a:rPr lang="en-US" i="1" dirty="0"/>
              <a:t>K-NN</a:t>
            </a:r>
            <a:r>
              <a:rPr lang="en-US" dirty="0"/>
              <a:t> </a:t>
            </a:r>
            <a:r>
              <a:rPr lang="en-US" dirty="0" err="1"/>
              <a:t>treba</a:t>
            </a:r>
            <a:r>
              <a:rPr lang="en-US" dirty="0"/>
              <a:t> da </a:t>
            </a:r>
            <a:r>
              <a:rPr lang="en-US" dirty="0" err="1"/>
              <a:t>odredimo</a:t>
            </a:r>
            <a:r>
              <a:rPr lang="en-US" dirty="0"/>
              <a:t> </a:t>
            </a:r>
            <a:r>
              <a:rPr lang="en-US" dirty="0" err="1"/>
              <a:t>optimalno</a:t>
            </a:r>
            <a:r>
              <a:rPr lang="en-US" dirty="0"/>
              <a:t> </a:t>
            </a:r>
            <a:r>
              <a:rPr lang="en-US" i="1" dirty="0"/>
              <a:t>K</a:t>
            </a:r>
            <a:r>
              <a:rPr lang="en-US" dirty="0"/>
              <a:t> (</a:t>
            </a:r>
            <a:r>
              <a:rPr lang="en-US" dirty="0" err="1"/>
              <a:t>broj</a:t>
            </a:r>
            <a:r>
              <a:rPr lang="en-US" dirty="0"/>
              <a:t> </a:t>
            </a:r>
            <a:r>
              <a:rPr lang="en-US" dirty="0" err="1"/>
              <a:t>najbli</a:t>
            </a:r>
            <a:r>
              <a:rPr lang="sr-Latn-RS" dirty="0"/>
              <a:t>žih suseda koje uzimamo u obzir prilikom klasifikacije primera</a:t>
            </a:r>
            <a:r>
              <a:rPr lang="en-US" dirty="0"/>
              <a:t>)</a:t>
            </a:r>
            <a:endParaRPr lang="sr-Latn-RS" dirty="0"/>
          </a:p>
          <a:p>
            <a:endParaRPr lang="en-US" dirty="0"/>
          </a:p>
        </p:txBody>
      </p:sp>
      <p:sp>
        <p:nvSpPr>
          <p:cNvPr id="6" name="TextBox 5"/>
          <p:cNvSpPr txBox="1"/>
          <p:nvPr/>
        </p:nvSpPr>
        <p:spPr>
          <a:xfrm>
            <a:off x="1409933" y="5575507"/>
            <a:ext cx="1550746" cy="461665"/>
          </a:xfrm>
          <a:prstGeom prst="rect">
            <a:avLst/>
          </a:prstGeom>
          <a:noFill/>
        </p:spPr>
        <p:txBody>
          <a:bodyPr wrap="none" rtlCol="0">
            <a:spAutoFit/>
          </a:bodyPr>
          <a:lstStyle/>
          <a:p>
            <a:r>
              <a:rPr lang="sr-Latn-RS" sz="2400" dirty="0"/>
              <a:t>Preveliko </a:t>
            </a:r>
            <a:r>
              <a:rPr lang="sr-Latn-RS" sz="2400" i="1" dirty="0"/>
              <a:t>K</a:t>
            </a:r>
            <a:endParaRPr lang="en-US" sz="2400" dirty="0"/>
          </a:p>
        </p:txBody>
      </p:sp>
      <p:pic>
        <p:nvPicPr>
          <p:cNvPr id="9" name="Picture 2" descr="Image result for KNN K too small too 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06" y="2895600"/>
            <a:ext cx="327660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193" y="2896716"/>
            <a:ext cx="3352800" cy="2656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44193" y="5575507"/>
            <a:ext cx="3352800" cy="830997"/>
          </a:xfrm>
          <a:prstGeom prst="rect">
            <a:avLst/>
          </a:prstGeom>
          <a:noFill/>
        </p:spPr>
        <p:txBody>
          <a:bodyPr wrap="square" rtlCol="0">
            <a:spAutoFit/>
          </a:bodyPr>
          <a:lstStyle/>
          <a:p>
            <a:pPr algn="ctr"/>
            <a:r>
              <a:rPr lang="en-US" sz="2400" dirty="0" err="1"/>
              <a:t>Premalo</a:t>
            </a:r>
            <a:r>
              <a:rPr lang="sr-Latn-RS" sz="2400" dirty="0"/>
              <a:t> </a:t>
            </a:r>
            <a:r>
              <a:rPr lang="sr-Latn-RS" sz="2400" i="1" dirty="0"/>
              <a:t>K</a:t>
            </a:r>
            <a:r>
              <a:rPr lang="en-US" sz="2400" i="1" dirty="0"/>
              <a:t> – </a:t>
            </a:r>
            <a:r>
              <a:rPr lang="en-US" sz="2400" dirty="0" err="1"/>
              <a:t>osetljivost</a:t>
            </a:r>
            <a:r>
              <a:rPr lang="en-US" sz="2400" dirty="0"/>
              <a:t> </a:t>
            </a:r>
            <a:r>
              <a:rPr lang="en-US" sz="2400" dirty="0" err="1"/>
              <a:t>na</a:t>
            </a:r>
            <a:r>
              <a:rPr lang="en-US" sz="2400" dirty="0"/>
              <a:t> </a:t>
            </a:r>
            <a:r>
              <a:rPr lang="sr-Latn-RS" sz="2400" dirty="0"/>
              <a:t>šum (</a:t>
            </a:r>
            <a:r>
              <a:rPr lang="sr-Latn-RS" sz="2400" i="1" dirty="0"/>
              <a:t>outliere</a:t>
            </a:r>
            <a:r>
              <a:rPr lang="sr-Latn-RS" sz="2400" dirty="0"/>
              <a:t>)</a:t>
            </a:r>
            <a:endParaRPr lang="en-US" sz="2400" dirty="0"/>
          </a:p>
        </p:txBody>
      </p:sp>
    </p:spTree>
    <p:extLst>
      <p:ext uri="{BB962C8B-B14F-4D97-AF65-F5344CB8AC3E}">
        <p14:creationId xmlns:p14="http://schemas.microsoft.com/office/powerpoint/2010/main" val="390961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Optimizacija hiper-parametara modela</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sr-Latn-RS" dirty="0"/>
                  <a:t>Hiper-p</a:t>
                </a:r>
                <a:r>
                  <a:rPr lang="en-US" dirty="0" err="1"/>
                  <a:t>arametre</a:t>
                </a:r>
                <a:r>
                  <a:rPr lang="en-US" dirty="0"/>
                  <a:t> </a:t>
                </a:r>
                <a:r>
                  <a:rPr lang="en-US" dirty="0" err="1"/>
                  <a:t>biramo</a:t>
                </a:r>
                <a:r>
                  <a:rPr lang="en-US" dirty="0"/>
                  <a:t> </a:t>
                </a:r>
                <a:r>
                  <a:rPr lang="en-US" dirty="0" err="1"/>
                  <a:t>isprobavanjem</a:t>
                </a:r>
                <a:endParaRPr lang="en-US" dirty="0"/>
              </a:p>
              <a:p>
                <a:pPr lvl="1">
                  <a:spcAft>
                    <a:spcPts val="1200"/>
                  </a:spcAft>
                </a:pPr>
                <a:r>
                  <a:rPr lang="en-US" dirty="0"/>
                  <a:t>Za </a:t>
                </a:r>
                <a:r>
                  <a:rPr lang="en-US" dirty="0" err="1"/>
                  <a:t>svaku</a:t>
                </a:r>
                <a:r>
                  <a:rPr lang="en-US" dirty="0"/>
                  <a:t> </a:t>
                </a:r>
                <a:r>
                  <a:rPr lang="en-US" dirty="0" err="1"/>
                  <a:t>kombinaciju</a:t>
                </a:r>
                <a:r>
                  <a:rPr lang="en-US" dirty="0"/>
                  <a:t> </a:t>
                </a:r>
                <a:r>
                  <a:rPr lang="en-US" dirty="0" err="1"/>
                  <a:t>vrednosti</a:t>
                </a:r>
                <a:r>
                  <a:rPr lang="sr-Latn-RS" dirty="0"/>
                  <a:t> hiper-parametara</a:t>
                </a:r>
                <a:r>
                  <a:rPr lang="en-US" dirty="0"/>
                  <a:t> </a:t>
                </a:r>
                <a:r>
                  <a:rPr lang="en-US" dirty="0" err="1"/>
                  <a:t>obu</a:t>
                </a:r>
                <a:r>
                  <a:rPr lang="sr-Latn-RS" dirty="0"/>
                  <a:t>čiti model i izmeriti njegove performanse</a:t>
                </a:r>
                <a:endParaRPr lang="en-US" dirty="0"/>
              </a:p>
              <a:p>
                <a:pPr lvl="1">
                  <a:spcAft>
                    <a:spcPts val="1200"/>
                  </a:spcAft>
                </a:pPr>
                <a:r>
                  <a:rPr lang="sr-Latn-RS" dirty="0"/>
                  <a:t>Odabrati one vrednosti koji rezultuju najboljim performansama</a:t>
                </a:r>
              </a:p>
              <a:p>
                <a:pPr lvl="1">
                  <a:spcAft>
                    <a:spcPts val="1200"/>
                  </a:spcAft>
                </a:pPr>
                <a:r>
                  <a:rPr lang="sr-Latn-RS" dirty="0"/>
                  <a:t>Npr. treniramo </a:t>
                </a:r>
                <a:r>
                  <a:rPr lang="sr-Latn-RS" i="1" dirty="0"/>
                  <a:t>K-NN</a:t>
                </a:r>
                <a:r>
                  <a:rPr lang="sr-Latn-RS" dirty="0"/>
                  <a:t> model za </a:t>
                </a:r>
                <a14:m>
                  <m:oMath xmlns:m="http://schemas.openxmlformats.org/officeDocument/2006/math">
                    <m:r>
                      <a:rPr lang="sr-Latn-RS" i="1">
                        <a:latin typeface="Cambria Math"/>
                      </a:rPr>
                      <m:t>𝐾</m:t>
                    </m:r>
                    <m:r>
                      <a:rPr lang="en-US" i="1">
                        <a:latin typeface="Cambria Math"/>
                      </a:rPr>
                      <m:t>=1,2,…</m:t>
                    </m:r>
                  </m:oMath>
                </a14:m>
                <a:r>
                  <a:rPr lang="en-US" dirty="0"/>
                  <a:t> </a:t>
                </a:r>
                <a:r>
                  <a:rPr lang="en-US" dirty="0" err="1"/>
                  <a:t>i</a:t>
                </a:r>
                <a:r>
                  <a:rPr lang="en-US" dirty="0"/>
                  <a:t> </a:t>
                </a:r>
                <a:r>
                  <a:rPr lang="en-US" dirty="0" err="1"/>
                  <a:t>odaberemo</a:t>
                </a:r>
                <a:r>
                  <a:rPr lang="en-US" dirty="0"/>
                  <a:t> </a:t>
                </a:r>
                <a:r>
                  <a:rPr lang="en-US" i="1" dirty="0"/>
                  <a:t>K</a:t>
                </a:r>
                <a:r>
                  <a:rPr lang="en-US" dirty="0"/>
                  <a:t> </a:t>
                </a:r>
                <a:r>
                  <a:rPr lang="en-US" dirty="0" err="1"/>
                  <a:t>koje</a:t>
                </a:r>
                <a:r>
                  <a:rPr lang="en-US" dirty="0"/>
                  <a:t> </a:t>
                </a:r>
                <a:r>
                  <a:rPr lang="en-US" dirty="0" err="1"/>
                  <a:t>daje</a:t>
                </a:r>
                <a:r>
                  <a:rPr lang="en-US" dirty="0"/>
                  <a:t> </a:t>
                </a:r>
                <a:r>
                  <a:rPr lang="en-US" dirty="0" err="1"/>
                  <a:t>najve</a:t>
                </a:r>
                <a:r>
                  <a:rPr lang="sr-Latn-RS" dirty="0"/>
                  <a:t>ću tačnost</a:t>
                </a:r>
              </a:p>
              <a:p>
                <a:pPr lvl="1">
                  <a:spcAft>
                    <a:spcPts val="1200"/>
                  </a:spcAft>
                </a:pPr>
                <a:endParaRPr lang="sr-Latn-RS" dirty="0"/>
              </a:p>
              <a:p>
                <a:r>
                  <a:rPr lang="sr-Latn-RS" dirty="0"/>
                  <a:t>Ali na kojim podacima trenirati model a na kojim meriti performanse modela</a:t>
                </a:r>
                <a:r>
                  <a:rPr lang="en-US" dirty="0"/>
                  <a:t>?</a:t>
                </a:r>
              </a:p>
              <a:p>
                <a:endParaRPr lang="sr-Latn-R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35" t="-1902" r="-1715"/>
                </a:stretch>
              </a:blipFill>
            </p:spPr>
            <p:txBody>
              <a:bodyPr/>
              <a:lstStyle/>
              <a:p>
                <a:r>
                  <a:rPr lang="en-US">
                    <a:noFill/>
                  </a:rPr>
                  <a:t> </a:t>
                </a:r>
              </a:p>
            </p:txBody>
          </p:sp>
        </mc:Fallback>
      </mc:AlternateContent>
    </p:spTree>
    <p:extLst>
      <p:ext uri="{BB962C8B-B14F-4D97-AF65-F5344CB8AC3E}">
        <p14:creationId xmlns:p14="http://schemas.microsoft.com/office/powerpoint/2010/main" val="190915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16AA-51C9-4428-AC37-8AA74DB29B3D}"/>
              </a:ext>
            </a:extLst>
          </p:cNvPr>
          <p:cNvSpPr>
            <a:spLocks noGrp="1"/>
          </p:cNvSpPr>
          <p:nvPr>
            <p:ph type="title"/>
          </p:nvPr>
        </p:nvSpPr>
        <p:spPr/>
        <p:txBody>
          <a:bodyPr/>
          <a:lstStyle/>
          <a:p>
            <a:r>
              <a:rPr lang="en-US" dirty="0"/>
              <a:t>        W</a:t>
            </a:r>
            <a:r>
              <a:rPr lang="sr-Latn-RS" dirty="0" err="1"/>
              <a:t>orkflow</a:t>
            </a:r>
            <a:endParaRPr lang="en-US" dirty="0"/>
          </a:p>
        </p:txBody>
      </p:sp>
      <p:grpSp>
        <p:nvGrpSpPr>
          <p:cNvPr id="4" name="Group 3">
            <a:extLst>
              <a:ext uri="{FF2B5EF4-FFF2-40B4-BE49-F238E27FC236}">
                <a16:creationId xmlns:a16="http://schemas.microsoft.com/office/drawing/2014/main" id="{3A52B766-5463-43F8-B0F6-925A32B40E2F}"/>
              </a:ext>
            </a:extLst>
          </p:cNvPr>
          <p:cNvGrpSpPr/>
          <p:nvPr/>
        </p:nvGrpSpPr>
        <p:grpSpPr>
          <a:xfrm>
            <a:off x="189569" y="79270"/>
            <a:ext cx="725714" cy="725714"/>
            <a:chOff x="-399605" y="118905"/>
            <a:chExt cx="725714" cy="725714"/>
          </a:xfrm>
        </p:grpSpPr>
        <p:sp>
          <p:nvSpPr>
            <p:cNvPr id="5" name="Oval 4">
              <a:extLst>
                <a:ext uri="{FF2B5EF4-FFF2-40B4-BE49-F238E27FC236}">
                  <a16:creationId xmlns:a16="http://schemas.microsoft.com/office/drawing/2014/main" id="{564F186D-A807-4904-B6A1-163FDF44BF2A}"/>
                </a:ext>
              </a:extLst>
            </p:cNvPr>
            <p:cNvSpPr/>
            <p:nvPr/>
          </p:nvSpPr>
          <p:spPr>
            <a:xfrm>
              <a:off x="-399605" y="118905"/>
              <a:ext cx="725714" cy="7257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lose">
              <a:extLst>
                <a:ext uri="{FF2B5EF4-FFF2-40B4-BE49-F238E27FC236}">
                  <a16:creationId xmlns:a16="http://schemas.microsoft.com/office/drawing/2014/main" id="{6C6BE7CE-5F1D-4DEA-8585-21AD396E3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936" y="120574"/>
              <a:ext cx="722376" cy="722376"/>
            </a:xfrm>
            <a:prstGeom prst="rect">
              <a:avLst/>
            </a:prstGeom>
          </p:spPr>
        </p:pic>
      </p:gr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2B3A1877-B6C6-4D87-B6F5-0EB3A254A0D3}"/>
                  </a:ext>
                </a:extLst>
              </p:cNvPr>
              <p:cNvSpPr>
                <a:spLocks noGrp="1"/>
              </p:cNvSpPr>
              <p:nvPr>
                <p:ph idx="1"/>
              </p:nvPr>
            </p:nvSpPr>
            <p:spPr>
              <a:xfrm>
                <a:off x="130629" y="1122238"/>
                <a:ext cx="8882742" cy="4872161"/>
              </a:xfrm>
            </p:spPr>
            <p:txBody>
              <a:bodyPr>
                <a:normAutofit/>
              </a:bodyPr>
              <a:lstStyle/>
              <a:p>
                <a:pPr marL="514350" indent="-514350">
                  <a:buFont typeface="+mj-lt"/>
                  <a:buAutoNum type="arabicPeriod"/>
                </a:pPr>
                <a:r>
                  <a:rPr lang="sr-Latn-RS" dirty="0"/>
                  <a:t>Selekcija modela</a:t>
                </a:r>
                <a:r>
                  <a:rPr lang="en-US" dirty="0"/>
                  <a:t>: za </a:t>
                </a:r>
                <a:r>
                  <a:rPr lang="sr-Latn-RS" dirty="0" err="1"/>
                  <a:t>svak</a:t>
                </a:r>
                <a:r>
                  <a:rPr lang="en-US" dirty="0"/>
                  <a:t>u </a:t>
                </a:r>
                <a:r>
                  <a:rPr lang="en-US" dirty="0" err="1"/>
                  <a:t>vrednost</a:t>
                </a:r>
                <a:r>
                  <a:rPr lang="en-US" dirty="0"/>
                  <a:t> </a:t>
                </a:r>
                <a:r>
                  <a:rPr lang="en-US" dirty="0" err="1"/>
                  <a:t>hiper-parametra</a:t>
                </a:r>
                <a:r>
                  <a:rPr lang="en-US" dirty="0"/>
                  <a:t> </a:t>
                </a:r>
                <a:r>
                  <a:rPr lang="el-GR" dirty="0">
                    <a:latin typeface="Calibri"/>
                    <a:cs typeface="Calibri"/>
                  </a:rPr>
                  <a:t>λ</a:t>
                </a:r>
                <a:r>
                  <a:rPr lang="sr-Latn-RS" dirty="0">
                    <a:latin typeface="Calibri"/>
                    <a:cs typeface="Calibri"/>
                  </a:rPr>
                  <a:t>:</a:t>
                </a:r>
              </a:p>
              <a:p>
                <a:pPr marL="971550" lvl="1" indent="-514350">
                  <a:buFont typeface="+mj-lt"/>
                  <a:buAutoNum type="romanLcPeriod"/>
                </a:pPr>
                <a:r>
                  <a:rPr lang="sr-Latn-RS" dirty="0">
                    <a:latin typeface="Calibri"/>
                    <a:cs typeface="Calibri"/>
                  </a:rPr>
                  <a:t>Estimirati parametre </a:t>
                </a:r>
                <a14:m>
                  <m:oMath xmlns:m="http://schemas.openxmlformats.org/officeDocument/2006/math">
                    <m:sSub>
                      <m:sSubPr>
                        <m:ctrlPr>
                          <a:rPr lang="sr-Latn-RS" i="1" smtClean="0">
                            <a:latin typeface="Cambria Math" panose="02040503050406030204" pitchFamily="18" charset="0"/>
                            <a:cs typeface="Calibri"/>
                          </a:rPr>
                        </m:ctrlPr>
                      </m:sSubPr>
                      <m:e>
                        <m:acc>
                          <m:accPr>
                            <m:chr m:val="̂"/>
                            <m:ctrlPr>
                              <a:rPr lang="sr-Latn-RS" i="1" smtClean="0">
                                <a:latin typeface="Cambria Math" panose="02040503050406030204" pitchFamily="18" charset="0"/>
                                <a:cs typeface="Calibri"/>
                              </a:rPr>
                            </m:ctrlPr>
                          </m:accPr>
                          <m:e>
                            <m:r>
                              <a:rPr lang="sr-Latn-RS" i="1" smtClean="0">
                                <a:latin typeface="Cambria Math"/>
                                <a:ea typeface="Cambria Math"/>
                                <a:cs typeface="Calibri"/>
                              </a:rPr>
                              <m:t>𝜃</m:t>
                            </m:r>
                          </m:e>
                        </m:acc>
                      </m:e>
                      <m:sub>
                        <m:r>
                          <a:rPr lang="sr-Latn-RS" i="1" smtClean="0">
                            <a:latin typeface="Cambria Math"/>
                            <a:ea typeface="Cambria Math"/>
                            <a:cs typeface="Calibri"/>
                          </a:rPr>
                          <m:t>𝜆</m:t>
                        </m:r>
                      </m:sub>
                    </m:sSub>
                  </m:oMath>
                </a14:m>
                <a:r>
                  <a:rPr lang="sr-Latn-RS" dirty="0"/>
                  <a:t> na </a:t>
                </a:r>
                <a:r>
                  <a:rPr lang="sr-Latn-RS" b="1" dirty="0"/>
                  <a:t>trening</a:t>
                </a:r>
                <a:r>
                  <a:rPr lang="sr-Latn-RS" dirty="0"/>
                  <a:t> podacima</a:t>
                </a:r>
              </a:p>
              <a:p>
                <a:pPr marL="971550" lvl="1" indent="-514350">
                  <a:buFont typeface="+mj-lt"/>
                  <a:buAutoNum type="romanLcPeriod"/>
                </a:pPr>
                <a:r>
                  <a:rPr lang="sr-Latn-RS" dirty="0"/>
                  <a:t>Proceniti performanse modela </a:t>
                </a:r>
                <a14:m>
                  <m:oMath xmlns:m="http://schemas.openxmlformats.org/officeDocument/2006/math">
                    <m:sSub>
                      <m:sSubPr>
                        <m:ctrlPr>
                          <a:rPr lang="sr-Latn-RS" i="1">
                            <a:latin typeface="Cambria Math" panose="02040503050406030204" pitchFamily="18" charset="0"/>
                            <a:cs typeface="Calibri"/>
                          </a:rPr>
                        </m:ctrlPr>
                      </m:sSubPr>
                      <m:e>
                        <m:acc>
                          <m:accPr>
                            <m:chr m:val="̂"/>
                            <m:ctrlPr>
                              <a:rPr lang="sr-Latn-RS" i="1">
                                <a:latin typeface="Cambria Math" panose="02040503050406030204" pitchFamily="18" charset="0"/>
                                <a:cs typeface="Calibri"/>
                              </a:rPr>
                            </m:ctrlPr>
                          </m:accPr>
                          <m:e>
                            <m:r>
                              <a:rPr lang="sr-Latn-RS" i="1">
                                <a:latin typeface="Cambria Math"/>
                                <a:ea typeface="Cambria Math"/>
                                <a:cs typeface="Calibri"/>
                              </a:rPr>
                              <m:t>𝜃</m:t>
                            </m:r>
                          </m:e>
                        </m:acc>
                      </m:e>
                      <m:sub>
                        <m:r>
                          <a:rPr lang="sr-Latn-RS" i="1">
                            <a:latin typeface="Cambria Math"/>
                            <a:ea typeface="Cambria Math"/>
                            <a:cs typeface="Calibri"/>
                          </a:rPr>
                          <m:t>𝜆</m:t>
                        </m:r>
                      </m:sub>
                    </m:sSub>
                  </m:oMath>
                </a14:m>
                <a:r>
                  <a:rPr lang="sr-Latn-RS" dirty="0"/>
                  <a:t> na </a:t>
                </a:r>
                <a:r>
                  <a:rPr lang="sr-Latn-RS" b="1" dirty="0"/>
                  <a:t>test</a:t>
                </a:r>
                <a:r>
                  <a:rPr lang="sr-Latn-RS" dirty="0"/>
                  <a:t> podacima</a:t>
                </a:r>
              </a:p>
              <a:p>
                <a:pPr marL="971550" lvl="1" indent="-514350">
                  <a:buFont typeface="+mj-lt"/>
                  <a:buAutoNum type="romanLcPeriod"/>
                </a:pPr>
                <a:r>
                  <a:rPr lang="sr-Latn-RS" dirty="0"/>
                  <a:t>Odabrati </a:t>
                </a:r>
                <a14:m>
                  <m:oMath xmlns:m="http://schemas.openxmlformats.org/officeDocument/2006/math">
                    <m:sSup>
                      <m:sSupPr>
                        <m:ctrlPr>
                          <a:rPr lang="sr-Latn-RS" i="1" smtClean="0">
                            <a:latin typeface="Cambria Math" panose="02040503050406030204" pitchFamily="18" charset="0"/>
                          </a:rPr>
                        </m:ctrlPr>
                      </m:sSupPr>
                      <m:e>
                        <m:r>
                          <a:rPr lang="sr-Latn-RS" i="1" smtClean="0">
                            <a:latin typeface="Cambria Math"/>
                            <a:ea typeface="Cambria Math"/>
                          </a:rPr>
                          <m:t>𝜆</m:t>
                        </m:r>
                      </m:e>
                      <m:sup>
                        <m:r>
                          <a:rPr lang="sr-Latn-RS" b="0" i="1" smtClean="0">
                            <a:latin typeface="Cambria Math"/>
                          </a:rPr>
                          <m:t>∗</m:t>
                        </m:r>
                      </m:sup>
                    </m:sSup>
                  </m:oMath>
                </a14:m>
                <a:r>
                  <a:rPr lang="sr-Latn-RS" dirty="0"/>
                  <a:t> kao </a:t>
                </a:r>
                <a:r>
                  <a:rPr lang="el-GR" dirty="0">
                    <a:cs typeface="Calibri"/>
                  </a:rPr>
                  <a:t>λ</a:t>
                </a:r>
                <a:r>
                  <a:rPr lang="sr-Latn-RS" dirty="0">
                    <a:cs typeface="Calibri"/>
                  </a:rPr>
                  <a:t> sa najmanjom greškom na </a:t>
                </a:r>
                <a:r>
                  <a:rPr lang="sr-Latn-RS" b="1" dirty="0">
                    <a:cs typeface="Calibri"/>
                  </a:rPr>
                  <a:t>test </a:t>
                </a:r>
                <a:r>
                  <a:rPr lang="sr-Latn-RS" dirty="0">
                    <a:cs typeface="Calibri"/>
                  </a:rPr>
                  <a:t>skupu</a:t>
                </a:r>
              </a:p>
              <a:p>
                <a:pPr marL="971550" lvl="1" indent="-514350">
                  <a:buFont typeface="+mj-lt"/>
                  <a:buAutoNum type="romanLcPeriod"/>
                </a:pPr>
                <a:endParaRPr lang="sr-Latn-RS" dirty="0">
                  <a:cs typeface="Calibri"/>
                </a:endParaRPr>
              </a:p>
              <a:p>
                <a:pPr marL="514350" indent="-514350">
                  <a:buFont typeface="+mj-lt"/>
                  <a:buAutoNum type="arabicPeriod"/>
                </a:pPr>
                <a:r>
                  <a:rPr lang="sr-Latn-RS" dirty="0">
                    <a:cs typeface="Calibri"/>
                  </a:rPr>
                  <a:t>Evaluacija modela</a:t>
                </a:r>
              </a:p>
              <a:p>
                <a:pPr lvl="1"/>
                <a:r>
                  <a:rPr lang="sr-Latn-RS" dirty="0">
                    <a:cs typeface="Calibri"/>
                  </a:rPr>
                  <a:t>Generalizacionu grešku modela proceniti računanjem greške modela </a:t>
                </a:r>
                <a14:m>
                  <m:oMath xmlns:m="http://schemas.openxmlformats.org/officeDocument/2006/math">
                    <m:sSub>
                      <m:sSubPr>
                        <m:ctrlPr>
                          <a:rPr lang="sr-Latn-RS" i="1">
                            <a:latin typeface="Cambria Math" panose="02040503050406030204" pitchFamily="18" charset="0"/>
                            <a:cs typeface="Calibri"/>
                          </a:rPr>
                        </m:ctrlPr>
                      </m:sSubPr>
                      <m:e>
                        <m:acc>
                          <m:accPr>
                            <m:chr m:val="̂"/>
                            <m:ctrlPr>
                              <a:rPr lang="sr-Latn-RS" i="1">
                                <a:latin typeface="Cambria Math" panose="02040503050406030204" pitchFamily="18" charset="0"/>
                                <a:cs typeface="Calibri"/>
                              </a:rPr>
                            </m:ctrlPr>
                          </m:accPr>
                          <m:e>
                            <m:r>
                              <a:rPr lang="sr-Latn-RS" i="1">
                                <a:latin typeface="Cambria Math"/>
                                <a:ea typeface="Cambria Math"/>
                                <a:cs typeface="Calibri"/>
                              </a:rPr>
                              <m:t>𝜃</m:t>
                            </m:r>
                          </m:e>
                        </m:acc>
                      </m:e>
                      <m:sub>
                        <m:sSup>
                          <m:sSupPr>
                            <m:ctrlPr>
                              <a:rPr lang="sr-Latn-RS" i="1" smtClean="0">
                                <a:latin typeface="Cambria Math" panose="02040503050406030204" pitchFamily="18" charset="0"/>
                                <a:ea typeface="Cambria Math"/>
                                <a:cs typeface="Calibri"/>
                              </a:rPr>
                            </m:ctrlPr>
                          </m:sSupPr>
                          <m:e>
                            <m:r>
                              <a:rPr lang="sr-Latn-RS" i="1">
                                <a:latin typeface="Cambria Math"/>
                                <a:ea typeface="Cambria Math"/>
                                <a:cs typeface="Calibri"/>
                              </a:rPr>
                              <m:t>𝜆</m:t>
                            </m:r>
                          </m:e>
                          <m:sup>
                            <m:r>
                              <a:rPr lang="sr-Latn-RS" b="0" i="1" smtClean="0">
                                <a:latin typeface="Cambria Math"/>
                                <a:ea typeface="Cambria Math"/>
                                <a:cs typeface="Calibri"/>
                              </a:rPr>
                              <m:t>∗</m:t>
                            </m:r>
                          </m:sup>
                        </m:sSup>
                      </m:sub>
                    </m:sSub>
                  </m:oMath>
                </a14:m>
                <a:r>
                  <a:rPr lang="sr-Latn-RS" dirty="0"/>
                  <a:t> na </a:t>
                </a:r>
                <a:r>
                  <a:rPr lang="sr-Latn-RS" b="1" dirty="0"/>
                  <a:t>test</a:t>
                </a:r>
                <a:r>
                  <a:rPr lang="sr-Latn-RS" dirty="0"/>
                  <a:t> skupu</a:t>
                </a:r>
              </a:p>
              <a:p>
                <a:pPr lvl="1"/>
                <a:endParaRPr lang="sr-Latn-RS" dirty="0"/>
              </a:p>
              <a:p>
                <a:pPr marL="971550" lvl="1" indent="-514350">
                  <a:buFont typeface="+mj-lt"/>
                  <a:buAutoNum type="romanLcPeriod"/>
                </a:pPr>
                <a:endParaRPr lang="en-US" dirty="0"/>
              </a:p>
            </p:txBody>
          </p:sp>
        </mc:Choice>
        <mc:Fallback>
          <p:sp>
            <p:nvSpPr>
              <p:cNvPr id="7" name="Content Placeholder 2">
                <a:extLst>
                  <a:ext uri="{FF2B5EF4-FFF2-40B4-BE49-F238E27FC236}">
                    <a16:creationId xmlns:a16="http://schemas.microsoft.com/office/drawing/2014/main" id="{2B3A1877-B6C6-4D87-B6F5-0EB3A254A0D3}"/>
                  </a:ext>
                </a:extLst>
              </p:cNvPr>
              <p:cNvSpPr>
                <a:spLocks noGrp="1" noRot="1" noChangeAspect="1" noMove="1" noResize="1" noEditPoints="1" noAdjustHandles="1" noChangeArrowheads="1" noChangeShapeType="1" noTextEdit="1"/>
              </p:cNvSpPr>
              <p:nvPr>
                <p:ph idx="1"/>
              </p:nvPr>
            </p:nvSpPr>
            <p:spPr>
              <a:xfrm>
                <a:off x="130629" y="1122238"/>
                <a:ext cx="8882742" cy="4872161"/>
              </a:xfrm>
              <a:blipFill>
                <a:blip r:embed="rId5"/>
                <a:stretch>
                  <a:fillRect l="-1440" t="-22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94FB1C5F-77C5-4035-AD21-FD29975E0A7E}"/>
                  </a:ext>
                </a:extLst>
              </p:cNvPr>
              <p:cNvSpPr/>
              <p:nvPr/>
            </p:nvSpPr>
            <p:spPr>
              <a:xfrm>
                <a:off x="218156" y="4963885"/>
                <a:ext cx="8707688" cy="103051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800" b="0" i="1" smtClean="0">
                        <a:solidFill>
                          <a:schemeClr val="tx1"/>
                        </a:solidFill>
                        <a:latin typeface="Cambria Math" panose="02040503050406030204" pitchFamily="18" charset="0"/>
                      </a:rPr>
                      <m:t>𝜆</m:t>
                    </m:r>
                  </m:oMath>
                </a14:m>
                <a:r>
                  <a:rPr lang="en-US" sz="2800" dirty="0">
                    <a:solidFill>
                      <a:schemeClr val="tx1"/>
                    </a:solidFill>
                  </a:rPr>
                  <a:t> je jo</a:t>
                </a:r>
                <a:r>
                  <a:rPr lang="sr-Latn-RS" sz="2800" dirty="0">
                    <a:solidFill>
                      <a:schemeClr val="tx1"/>
                    </a:solidFill>
                  </a:rPr>
                  <a:t>š jedan </a:t>
                </a:r>
                <a:r>
                  <a:rPr lang="en-US" sz="2800" dirty="0">
                    <a:solidFill>
                      <a:schemeClr val="tx1"/>
                    </a:solidFill>
                  </a:rPr>
                  <a:t>parameter </a:t>
                </a:r>
                <a:r>
                  <a:rPr lang="en-US" sz="2800" dirty="0" err="1">
                    <a:solidFill>
                      <a:schemeClr val="tx1"/>
                    </a:solidFill>
                  </a:rPr>
                  <a:t>modela</a:t>
                </a:r>
                <a:r>
                  <a:rPr lang="sr-Latn-RS" sz="2800" dirty="0">
                    <a:solidFill>
                      <a:schemeClr val="tx1"/>
                    </a:solidFill>
                  </a:rPr>
                  <a:t>:</a:t>
                </a:r>
              </a:p>
              <a:p>
                <a:pPr algn="ctr"/>
                <a:r>
                  <a:rPr lang="sr-Latn-RS" sz="2800" dirty="0">
                    <a:solidFill>
                      <a:schemeClr val="tx1"/>
                    </a:solidFill>
                  </a:rPr>
                  <a:t>ne smemo ga optimizovati na test skupu!</a:t>
                </a:r>
                <a:endParaRPr lang="en-US" sz="2800" dirty="0">
                  <a:solidFill>
                    <a:schemeClr val="tx1"/>
                  </a:solidFill>
                </a:endParaRPr>
              </a:p>
            </p:txBody>
          </p:sp>
        </mc:Choice>
        <mc:Fallback>
          <p:sp>
            <p:nvSpPr>
              <p:cNvPr id="8" name="Rectangle: Rounded Corners 7">
                <a:extLst>
                  <a:ext uri="{FF2B5EF4-FFF2-40B4-BE49-F238E27FC236}">
                    <a16:creationId xmlns:a16="http://schemas.microsoft.com/office/drawing/2014/main" id="{94FB1C5F-77C5-4035-AD21-FD29975E0A7E}"/>
                  </a:ext>
                </a:extLst>
              </p:cNvPr>
              <p:cNvSpPr>
                <a:spLocks noRot="1" noChangeAspect="1" noMove="1" noResize="1" noEditPoints="1" noAdjustHandles="1" noChangeArrowheads="1" noChangeShapeType="1" noTextEdit="1"/>
              </p:cNvSpPr>
              <p:nvPr/>
            </p:nvSpPr>
            <p:spPr>
              <a:xfrm>
                <a:off x="218156" y="4963885"/>
                <a:ext cx="8707688" cy="1030514"/>
              </a:xfrm>
              <a:prstGeom prst="roundRect">
                <a:avLst/>
              </a:prstGeom>
              <a:blipFill>
                <a:blip r:embed="rId6"/>
                <a:stretch>
                  <a:fillRect t="-585" b="-12281"/>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2806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3D6A-265A-4ECF-9AE4-F0F3F4BA8624}"/>
              </a:ext>
            </a:extLst>
          </p:cNvPr>
          <p:cNvSpPr>
            <a:spLocks noGrp="1"/>
          </p:cNvSpPr>
          <p:nvPr>
            <p:ph type="title"/>
          </p:nvPr>
        </p:nvSpPr>
        <p:spPr/>
        <p:txBody>
          <a:bodyPr/>
          <a:lstStyle/>
          <a:p>
            <a:r>
              <a:rPr lang="en-US" dirty="0"/>
              <a:t>	W</a:t>
            </a:r>
            <a:r>
              <a:rPr lang="sr-Latn-RS" dirty="0" err="1"/>
              <a:t>orkflow</a:t>
            </a:r>
            <a:endParaRPr lang="en-US" dirty="0"/>
          </a:p>
        </p:txBody>
      </p:sp>
      <p:grpSp>
        <p:nvGrpSpPr>
          <p:cNvPr id="4" name="Group 3">
            <a:extLst>
              <a:ext uri="{FF2B5EF4-FFF2-40B4-BE49-F238E27FC236}">
                <a16:creationId xmlns:a16="http://schemas.microsoft.com/office/drawing/2014/main" id="{0CFD429E-ACD4-4832-9DFF-DE7E77D393D3}"/>
              </a:ext>
            </a:extLst>
          </p:cNvPr>
          <p:cNvGrpSpPr/>
          <p:nvPr/>
        </p:nvGrpSpPr>
        <p:grpSpPr>
          <a:xfrm>
            <a:off x="130629" y="79270"/>
            <a:ext cx="725714" cy="725714"/>
            <a:chOff x="-126196" y="79270"/>
            <a:chExt cx="725714" cy="725714"/>
          </a:xfrm>
        </p:grpSpPr>
        <p:sp>
          <p:nvSpPr>
            <p:cNvPr id="5" name="Oval 4">
              <a:extLst>
                <a:ext uri="{FF2B5EF4-FFF2-40B4-BE49-F238E27FC236}">
                  <a16:creationId xmlns:a16="http://schemas.microsoft.com/office/drawing/2014/main" id="{505D960F-8D05-44C1-AC3C-20FDB8EEFBF9}"/>
                </a:ext>
              </a:extLst>
            </p:cNvPr>
            <p:cNvSpPr/>
            <p:nvPr/>
          </p:nvSpPr>
          <p:spPr>
            <a:xfrm>
              <a:off x="-126196" y="79270"/>
              <a:ext cx="725714" cy="7257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mark">
              <a:extLst>
                <a:ext uri="{FF2B5EF4-FFF2-40B4-BE49-F238E27FC236}">
                  <a16:creationId xmlns:a16="http://schemas.microsoft.com/office/drawing/2014/main" id="{B1EB25FA-60A9-42C6-8C6F-99585601A9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65" y="143501"/>
              <a:ext cx="597251" cy="597251"/>
            </a:xfrm>
            <a:prstGeom prst="rect">
              <a:avLst/>
            </a:prstGeom>
          </p:spPr>
        </p:pic>
      </p:grpSp>
      <p:sp>
        <p:nvSpPr>
          <p:cNvPr id="7" name="Content Placeholder 2">
            <a:extLst>
              <a:ext uri="{FF2B5EF4-FFF2-40B4-BE49-F238E27FC236}">
                <a16:creationId xmlns:a16="http://schemas.microsoft.com/office/drawing/2014/main" id="{BC1CB532-D6DD-4A2B-95E3-8FB98E540230}"/>
              </a:ext>
            </a:extLst>
          </p:cNvPr>
          <p:cNvSpPr>
            <a:spLocks noGrp="1"/>
          </p:cNvSpPr>
          <p:nvPr>
            <p:ph idx="1"/>
          </p:nvPr>
        </p:nvSpPr>
        <p:spPr>
          <a:xfrm>
            <a:off x="130629" y="1122239"/>
            <a:ext cx="8882742" cy="2443778"/>
          </a:xfrm>
        </p:spPr>
        <p:txBody>
          <a:bodyPr>
            <a:normAutofit/>
          </a:bodyPr>
          <a:lstStyle/>
          <a:p>
            <a:r>
              <a:rPr lang="sr-Latn-RS" dirty="0"/>
              <a:t>Podeliti dostupne podatke na: </a:t>
            </a:r>
          </a:p>
          <a:p>
            <a:pPr lvl="1"/>
            <a:r>
              <a:rPr lang="sr-Latn-RS" i="1" dirty="0"/>
              <a:t>trening</a:t>
            </a:r>
            <a:r>
              <a:rPr lang="sr-Latn-RS" dirty="0"/>
              <a:t> skup – treniranje modela (odabir parametara)</a:t>
            </a:r>
          </a:p>
          <a:p>
            <a:pPr lvl="1"/>
            <a:r>
              <a:rPr lang="sr-Latn-RS" i="1" dirty="0"/>
              <a:t>validation</a:t>
            </a:r>
            <a:r>
              <a:rPr lang="sr-Latn-RS" dirty="0"/>
              <a:t> (</a:t>
            </a:r>
            <a:r>
              <a:rPr lang="sr-Latn-RS" i="1" dirty="0"/>
              <a:t>hold-out</a:t>
            </a:r>
            <a:r>
              <a:rPr lang="sr-Latn-RS" dirty="0"/>
              <a:t>) skup – odabir hiper-parametara</a:t>
            </a:r>
          </a:p>
          <a:p>
            <a:pPr lvl="1">
              <a:spcAft>
                <a:spcPts val="600"/>
              </a:spcAft>
            </a:pPr>
            <a:r>
              <a:rPr lang="sr-Latn-RS" i="1" dirty="0"/>
              <a:t>test</a:t>
            </a:r>
            <a:r>
              <a:rPr lang="sr-Latn-RS" dirty="0"/>
              <a:t> skup – evaluacija performansi modela</a:t>
            </a:r>
          </a:p>
          <a:p>
            <a:r>
              <a:rPr lang="en-US" dirty="0"/>
              <a:t>Za </a:t>
            </a:r>
            <a:r>
              <a:rPr lang="en-US" dirty="0" err="1"/>
              <a:t>svako</a:t>
            </a:r>
            <a:r>
              <a:rPr lang="en-US" dirty="0"/>
              <a:t> </a:t>
            </a:r>
            <a:r>
              <a:rPr lang="el-GR" dirty="0">
                <a:latin typeface="Calibri"/>
                <a:cs typeface="Calibri"/>
              </a:rPr>
              <a:t>λ</a:t>
            </a:r>
            <a:r>
              <a:rPr lang="en-US" dirty="0">
                <a:latin typeface="Calibri"/>
                <a:cs typeface="Calibri"/>
              </a:rPr>
              <a:t>:</a:t>
            </a:r>
            <a:endParaRPr lang="en-US" dirty="0"/>
          </a:p>
          <a:p>
            <a:pPr marL="457200" lvl="1" indent="0">
              <a:buNone/>
            </a:pPr>
            <a:endParaRPr lang="sr-Latn-RS" dirty="0"/>
          </a:p>
        </p:txBody>
      </p:sp>
      <p:sp>
        <p:nvSpPr>
          <p:cNvPr id="8" name="TextBox 7">
            <a:extLst>
              <a:ext uri="{FF2B5EF4-FFF2-40B4-BE49-F238E27FC236}">
                <a16:creationId xmlns:a16="http://schemas.microsoft.com/office/drawing/2014/main" id="{61C1389C-DEF5-4129-9723-F77E0B59DA44}"/>
              </a:ext>
            </a:extLst>
          </p:cNvPr>
          <p:cNvSpPr txBox="1"/>
          <p:nvPr/>
        </p:nvSpPr>
        <p:spPr>
          <a:xfrm>
            <a:off x="666955" y="3720689"/>
            <a:ext cx="3762092" cy="914400"/>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wrap="square" rtlCol="0">
            <a:noAutofit/>
          </a:bodyPr>
          <a:lstStyle/>
          <a:p>
            <a:pPr algn="ctr"/>
            <a:r>
              <a:rPr lang="en-US" sz="2400" dirty="0" err="1"/>
              <a:t>Trening</a:t>
            </a:r>
            <a:endParaRPr lang="en-US" sz="2400" dirty="0"/>
          </a:p>
          <a:p>
            <a:pPr algn="ctr"/>
            <a:r>
              <a:rPr lang="en-US" sz="2400" dirty="0" err="1"/>
              <a:t>skup</a:t>
            </a:r>
            <a:endParaRPr lang="en-US" sz="2400" dirty="0"/>
          </a:p>
        </p:txBody>
      </p:sp>
      <p:sp>
        <p:nvSpPr>
          <p:cNvPr id="9" name="TextBox 8">
            <a:extLst>
              <a:ext uri="{FF2B5EF4-FFF2-40B4-BE49-F238E27FC236}">
                <a16:creationId xmlns:a16="http://schemas.microsoft.com/office/drawing/2014/main" id="{69FD8E6B-FAF6-49FB-AF5A-5F5137210A97}"/>
              </a:ext>
            </a:extLst>
          </p:cNvPr>
          <p:cNvSpPr txBox="1"/>
          <p:nvPr/>
        </p:nvSpPr>
        <p:spPr>
          <a:xfrm>
            <a:off x="4429045" y="3720689"/>
            <a:ext cx="1993909" cy="914400"/>
          </a:xfrm>
          <a:prstGeom prst="rect">
            <a:avLst/>
          </a:prstGeom>
          <a:solidFill>
            <a:srgbClr val="7030A0"/>
          </a:solidFill>
          <a:ln>
            <a:noFill/>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400" dirty="0" err="1"/>
              <a:t>Validacioni</a:t>
            </a:r>
            <a:r>
              <a:rPr lang="en-US" sz="2400" dirty="0"/>
              <a:t> </a:t>
            </a:r>
            <a:r>
              <a:rPr lang="en-US" sz="2400" dirty="0" err="1"/>
              <a:t>skup</a:t>
            </a:r>
            <a:endParaRPr lang="en-US" sz="2400" dirty="0"/>
          </a:p>
        </p:txBody>
      </p:sp>
      <p:sp>
        <p:nvSpPr>
          <p:cNvPr id="10" name="TextBox 9">
            <a:extLst>
              <a:ext uri="{FF2B5EF4-FFF2-40B4-BE49-F238E27FC236}">
                <a16:creationId xmlns:a16="http://schemas.microsoft.com/office/drawing/2014/main" id="{E08EB2F9-9120-4A07-A9A8-6D06003C0EA5}"/>
              </a:ext>
            </a:extLst>
          </p:cNvPr>
          <p:cNvSpPr txBox="1"/>
          <p:nvPr/>
        </p:nvSpPr>
        <p:spPr>
          <a:xfrm>
            <a:off x="6422955" y="3720689"/>
            <a:ext cx="1994912" cy="914400"/>
          </a:xfrm>
          <a:prstGeom prst="rect">
            <a:avLst/>
          </a:prstGeom>
          <a:solidFill>
            <a:schemeClr val="accent2">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400" dirty="0"/>
              <a:t>Test </a:t>
            </a:r>
          </a:p>
          <a:p>
            <a:pPr algn="ctr"/>
            <a:r>
              <a:rPr lang="en-US" sz="2400" dirty="0" err="1"/>
              <a:t>skup</a:t>
            </a:r>
            <a:endParaRPr lang="en-US" sz="2400" dirty="0"/>
          </a:p>
        </p:txBody>
      </p:sp>
      <p:sp>
        <p:nvSpPr>
          <p:cNvPr id="11" name="TextBox 10">
            <a:extLst>
              <a:ext uri="{FF2B5EF4-FFF2-40B4-BE49-F238E27FC236}">
                <a16:creationId xmlns:a16="http://schemas.microsoft.com/office/drawing/2014/main" id="{E9ABBD6A-12FB-4E50-BB4D-EF1FA68A3948}"/>
              </a:ext>
            </a:extLst>
          </p:cNvPr>
          <p:cNvSpPr txBox="1"/>
          <p:nvPr/>
        </p:nvSpPr>
        <p:spPr>
          <a:xfrm>
            <a:off x="1776771" y="4845219"/>
            <a:ext cx="1542459" cy="477118"/>
          </a:xfrm>
          <a:prstGeom prst="rect">
            <a:avLst/>
          </a:prstGeom>
          <a:noFill/>
        </p:spPr>
        <p:txBody>
          <a:bodyPr wrap="square" rtlCol="0">
            <a:spAutoFit/>
          </a:bodyPr>
          <a:lstStyle/>
          <a:p>
            <a:pPr algn="ctr"/>
            <a:endParaRPr lang="en-US" sz="2400" dirty="0"/>
          </a:p>
        </p:txBody>
      </p:sp>
      <p:sp>
        <p:nvSpPr>
          <p:cNvPr id="12" name="Rectangle 11">
            <a:extLst>
              <a:ext uri="{FF2B5EF4-FFF2-40B4-BE49-F238E27FC236}">
                <a16:creationId xmlns:a16="http://schemas.microsoft.com/office/drawing/2014/main" id="{32BB88F5-13F7-4826-89B8-78D130E86BC8}"/>
              </a:ext>
            </a:extLst>
          </p:cNvPr>
          <p:cNvSpPr/>
          <p:nvPr/>
        </p:nvSpPr>
        <p:spPr>
          <a:xfrm>
            <a:off x="666955" y="3720689"/>
            <a:ext cx="5756001" cy="2443778"/>
          </a:xfrm>
          <a:prstGeom prst="rect">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E6308F7-AD67-4692-9662-D7819C1843CA}"/>
                  </a:ext>
                </a:extLst>
              </p:cNvPr>
              <p:cNvSpPr txBox="1"/>
              <p:nvPr/>
            </p:nvSpPr>
            <p:spPr>
              <a:xfrm>
                <a:off x="2698857" y="5641200"/>
                <a:ext cx="1692195" cy="461665"/>
              </a:xfrm>
              <a:prstGeom prst="rect">
                <a:avLst/>
              </a:prstGeom>
              <a:noFill/>
            </p:spPr>
            <p:txBody>
              <a:bodyPr wrap="none" rtlCol="0">
                <a:spAutoFit/>
              </a:bodyPr>
              <a:lstStyle/>
              <a:p>
                <a:pPr algn="ctr"/>
                <a:r>
                  <a:rPr lang="en-US" sz="2400" dirty="0">
                    <a:solidFill>
                      <a:srgbClr val="002060"/>
                    </a:solidFill>
                  </a:rPr>
                  <a:t>Odabrati </a:t>
                </a:r>
                <a14:m>
                  <m:oMath xmlns:m="http://schemas.openxmlformats.org/officeDocument/2006/math">
                    <m:sSup>
                      <m:sSupPr>
                        <m:ctrlPr>
                          <a:rPr lang="sr-Latn-RS" sz="2400" i="1">
                            <a:solidFill>
                              <a:srgbClr val="002060"/>
                            </a:solidFill>
                            <a:latin typeface="Cambria Math" panose="02040503050406030204" pitchFamily="18" charset="0"/>
                          </a:rPr>
                        </m:ctrlPr>
                      </m:sSupPr>
                      <m:e>
                        <m:r>
                          <a:rPr lang="sr-Latn-RS" sz="2400" i="1">
                            <a:solidFill>
                              <a:srgbClr val="002060"/>
                            </a:solidFill>
                            <a:latin typeface="Cambria Math"/>
                            <a:ea typeface="Cambria Math"/>
                          </a:rPr>
                          <m:t>𝜆</m:t>
                        </m:r>
                      </m:e>
                      <m:sup>
                        <m:r>
                          <a:rPr lang="sr-Latn-RS" sz="2400" i="1">
                            <a:solidFill>
                              <a:srgbClr val="002060"/>
                            </a:solidFill>
                            <a:latin typeface="Cambria Math"/>
                          </a:rPr>
                          <m:t>∗</m:t>
                        </m:r>
                      </m:sup>
                    </m:sSup>
                  </m:oMath>
                </a14:m>
                <a:r>
                  <a:rPr lang="en-US" sz="2400" dirty="0">
                    <a:solidFill>
                      <a:srgbClr val="002060"/>
                    </a:solidFill>
                  </a:rPr>
                  <a:t> </a:t>
                </a:r>
              </a:p>
            </p:txBody>
          </p:sp>
        </mc:Choice>
        <mc:Fallback>
          <p:sp>
            <p:nvSpPr>
              <p:cNvPr id="13" name="TextBox 12">
                <a:extLst>
                  <a:ext uri="{FF2B5EF4-FFF2-40B4-BE49-F238E27FC236}">
                    <a16:creationId xmlns:a16="http://schemas.microsoft.com/office/drawing/2014/main" id="{0E6308F7-AD67-4692-9662-D7819C1843CA}"/>
                  </a:ext>
                </a:extLst>
              </p:cNvPr>
              <p:cNvSpPr txBox="1">
                <a:spLocks noRot="1" noChangeAspect="1" noMove="1" noResize="1" noEditPoints="1" noAdjustHandles="1" noChangeArrowheads="1" noChangeShapeType="1" noTextEdit="1"/>
              </p:cNvSpPr>
              <p:nvPr/>
            </p:nvSpPr>
            <p:spPr>
              <a:xfrm>
                <a:off x="2698857" y="5641200"/>
                <a:ext cx="1692195" cy="461665"/>
              </a:xfrm>
              <a:prstGeom prst="rect">
                <a:avLst/>
              </a:prstGeom>
              <a:blipFill>
                <a:blip r:embed="rId4"/>
                <a:stretch>
                  <a:fillRect l="-5415"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Speech Bubble: Rectangle with Corners Rounded 13">
                <a:extLst>
                  <a:ext uri="{FF2B5EF4-FFF2-40B4-BE49-F238E27FC236}">
                    <a16:creationId xmlns:a16="http://schemas.microsoft.com/office/drawing/2014/main" id="{D69D3C21-59C1-404F-8739-3AB4E51451F1}"/>
                  </a:ext>
                </a:extLst>
              </p:cNvPr>
              <p:cNvSpPr/>
              <p:nvPr/>
            </p:nvSpPr>
            <p:spPr>
              <a:xfrm>
                <a:off x="1592325" y="4848851"/>
                <a:ext cx="1911350" cy="612648"/>
              </a:xfrm>
              <a:prstGeom prst="wedgeRoundRectCallout">
                <a:avLst>
                  <a:gd name="adj1" fmla="val -21592"/>
                  <a:gd name="adj2" fmla="val -84385"/>
                  <a:gd name="adj3" fmla="val 16667"/>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Fitovati </a:t>
                </a:r>
                <a14:m>
                  <m:oMath xmlns:m="http://schemas.openxmlformats.org/officeDocument/2006/math">
                    <m:sSub>
                      <m:sSubPr>
                        <m:ctrlPr>
                          <a:rPr lang="sr-Latn-RS" sz="2400" i="1">
                            <a:solidFill>
                              <a:schemeClr val="accent6">
                                <a:lumMod val="50000"/>
                              </a:schemeClr>
                            </a:solidFill>
                            <a:latin typeface="Cambria Math" panose="02040503050406030204" pitchFamily="18" charset="0"/>
                            <a:cs typeface="Calibri"/>
                          </a:rPr>
                        </m:ctrlPr>
                      </m:sSubPr>
                      <m:e>
                        <m:acc>
                          <m:accPr>
                            <m:chr m:val="̂"/>
                            <m:ctrlPr>
                              <a:rPr lang="sr-Latn-RS" sz="2400" i="1">
                                <a:solidFill>
                                  <a:schemeClr val="accent6">
                                    <a:lumMod val="50000"/>
                                  </a:schemeClr>
                                </a:solidFill>
                                <a:latin typeface="Cambria Math" panose="02040503050406030204" pitchFamily="18" charset="0"/>
                                <a:cs typeface="Calibri"/>
                              </a:rPr>
                            </m:ctrlPr>
                          </m:accPr>
                          <m:e>
                            <m:r>
                              <a:rPr lang="sr-Latn-RS" sz="2400" i="1">
                                <a:solidFill>
                                  <a:schemeClr val="accent6">
                                    <a:lumMod val="50000"/>
                                  </a:schemeClr>
                                </a:solidFill>
                                <a:latin typeface="Cambria Math"/>
                                <a:ea typeface="Cambria Math"/>
                                <a:cs typeface="Calibri"/>
                              </a:rPr>
                              <m:t>𝜃</m:t>
                            </m:r>
                          </m:e>
                        </m:acc>
                      </m:e>
                      <m:sub>
                        <m:r>
                          <a:rPr lang="sr-Latn-RS" sz="2400" i="1">
                            <a:solidFill>
                              <a:schemeClr val="accent6">
                                <a:lumMod val="50000"/>
                              </a:schemeClr>
                            </a:solidFill>
                            <a:latin typeface="Cambria Math"/>
                            <a:ea typeface="Cambria Math"/>
                            <a:cs typeface="Calibri"/>
                          </a:rPr>
                          <m:t>𝜆</m:t>
                        </m:r>
                      </m:sub>
                    </m:sSub>
                  </m:oMath>
                </a14:m>
                <a:endParaRPr lang="en-US" sz="2400">
                  <a:solidFill>
                    <a:schemeClr val="accent6">
                      <a:lumMod val="50000"/>
                    </a:schemeClr>
                  </a:solidFill>
                </a:endParaRPr>
              </a:p>
            </p:txBody>
          </p:sp>
        </mc:Choice>
        <mc:Fallback>
          <p:sp>
            <p:nvSpPr>
              <p:cNvPr id="14" name="Speech Bubble: Rectangle with Corners Rounded 13">
                <a:extLst>
                  <a:ext uri="{FF2B5EF4-FFF2-40B4-BE49-F238E27FC236}">
                    <a16:creationId xmlns:a16="http://schemas.microsoft.com/office/drawing/2014/main" id="{D69D3C21-59C1-404F-8739-3AB4E51451F1}"/>
                  </a:ext>
                </a:extLst>
              </p:cNvPr>
              <p:cNvSpPr>
                <a:spLocks noRot="1" noChangeAspect="1" noMove="1" noResize="1" noEditPoints="1" noAdjustHandles="1" noChangeArrowheads="1" noChangeShapeType="1" noTextEdit="1"/>
              </p:cNvSpPr>
              <p:nvPr/>
            </p:nvSpPr>
            <p:spPr>
              <a:xfrm>
                <a:off x="1592325" y="4848851"/>
                <a:ext cx="1911350" cy="612648"/>
              </a:xfrm>
              <a:prstGeom prst="wedgeRoundRectCallout">
                <a:avLst>
                  <a:gd name="adj1" fmla="val -21592"/>
                  <a:gd name="adj2" fmla="val -84385"/>
                  <a:gd name="adj3" fmla="val 16667"/>
                </a:avLst>
              </a:prstGeom>
              <a:blipFill>
                <a:blip r:embed="rId5"/>
                <a:stretch>
                  <a:fillRect r="-1582" b="-7914"/>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Speech Bubble: Rectangle with Corners Rounded 14">
                <a:extLst>
                  <a:ext uri="{FF2B5EF4-FFF2-40B4-BE49-F238E27FC236}">
                    <a16:creationId xmlns:a16="http://schemas.microsoft.com/office/drawing/2014/main" id="{E28AE9C8-1C3C-471C-8EB0-0DB954E2F28A}"/>
                  </a:ext>
                </a:extLst>
              </p:cNvPr>
              <p:cNvSpPr/>
              <p:nvPr/>
            </p:nvSpPr>
            <p:spPr>
              <a:xfrm>
                <a:off x="4470324" y="4848851"/>
                <a:ext cx="1911350" cy="612648"/>
              </a:xfrm>
              <a:prstGeom prst="wedgeRoundRectCallout">
                <a:avLst>
                  <a:gd name="adj1" fmla="val -21592"/>
                  <a:gd name="adj2" fmla="val -84385"/>
                  <a:gd name="adj3" fmla="val 16667"/>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400" dirty="0">
                    <a:solidFill>
                      <a:srgbClr val="7030A0"/>
                    </a:solidFill>
                  </a:rPr>
                  <a:t>Evaluirati</a:t>
                </a:r>
                <a:r>
                  <a:rPr lang="en-US" sz="2400" dirty="0">
                    <a:solidFill>
                      <a:srgbClr val="7030A0"/>
                    </a:solidFill>
                  </a:rPr>
                  <a:t> </a:t>
                </a:r>
                <a14:m>
                  <m:oMath xmlns:m="http://schemas.openxmlformats.org/officeDocument/2006/math">
                    <m:sSub>
                      <m:sSubPr>
                        <m:ctrlPr>
                          <a:rPr lang="sr-Latn-RS" sz="2400" i="1">
                            <a:solidFill>
                              <a:srgbClr val="7030A0"/>
                            </a:solidFill>
                            <a:latin typeface="Cambria Math" panose="02040503050406030204" pitchFamily="18" charset="0"/>
                            <a:cs typeface="Calibri"/>
                          </a:rPr>
                        </m:ctrlPr>
                      </m:sSubPr>
                      <m:e>
                        <m:acc>
                          <m:accPr>
                            <m:chr m:val="̂"/>
                            <m:ctrlPr>
                              <a:rPr lang="sr-Latn-RS" sz="2400" i="1">
                                <a:solidFill>
                                  <a:srgbClr val="7030A0"/>
                                </a:solidFill>
                                <a:latin typeface="Cambria Math" panose="02040503050406030204" pitchFamily="18" charset="0"/>
                                <a:cs typeface="Calibri"/>
                              </a:rPr>
                            </m:ctrlPr>
                          </m:accPr>
                          <m:e>
                            <m:r>
                              <a:rPr lang="sr-Latn-RS" sz="2400" i="1">
                                <a:solidFill>
                                  <a:srgbClr val="7030A0"/>
                                </a:solidFill>
                                <a:latin typeface="Cambria Math"/>
                                <a:ea typeface="Cambria Math"/>
                                <a:cs typeface="Calibri"/>
                              </a:rPr>
                              <m:t>𝜃</m:t>
                            </m:r>
                          </m:e>
                        </m:acc>
                      </m:e>
                      <m:sub>
                        <m:r>
                          <a:rPr lang="sr-Latn-RS" sz="2400" i="1">
                            <a:solidFill>
                              <a:srgbClr val="7030A0"/>
                            </a:solidFill>
                            <a:latin typeface="Cambria Math"/>
                            <a:ea typeface="Cambria Math"/>
                            <a:cs typeface="Calibri"/>
                          </a:rPr>
                          <m:t>𝜆</m:t>
                        </m:r>
                      </m:sub>
                    </m:sSub>
                  </m:oMath>
                </a14:m>
                <a:endParaRPr lang="en-US" sz="2400" dirty="0">
                  <a:solidFill>
                    <a:srgbClr val="7030A0"/>
                  </a:solidFill>
                </a:endParaRPr>
              </a:p>
            </p:txBody>
          </p:sp>
        </mc:Choice>
        <mc:Fallback>
          <p:sp>
            <p:nvSpPr>
              <p:cNvPr id="15" name="Speech Bubble: Rectangle with Corners Rounded 14">
                <a:extLst>
                  <a:ext uri="{FF2B5EF4-FFF2-40B4-BE49-F238E27FC236}">
                    <a16:creationId xmlns:a16="http://schemas.microsoft.com/office/drawing/2014/main" id="{E28AE9C8-1C3C-471C-8EB0-0DB954E2F28A}"/>
                  </a:ext>
                </a:extLst>
              </p:cNvPr>
              <p:cNvSpPr>
                <a:spLocks noRot="1" noChangeAspect="1" noMove="1" noResize="1" noEditPoints="1" noAdjustHandles="1" noChangeArrowheads="1" noChangeShapeType="1" noTextEdit="1"/>
              </p:cNvSpPr>
              <p:nvPr/>
            </p:nvSpPr>
            <p:spPr>
              <a:xfrm>
                <a:off x="4470324" y="4848851"/>
                <a:ext cx="1911350" cy="612648"/>
              </a:xfrm>
              <a:prstGeom prst="wedgeRoundRectCallout">
                <a:avLst>
                  <a:gd name="adj1" fmla="val -21592"/>
                  <a:gd name="adj2" fmla="val -84385"/>
                  <a:gd name="adj3" fmla="val 16667"/>
                </a:avLst>
              </a:prstGeom>
              <a:blipFill>
                <a:blip r:embed="rId6"/>
                <a:stretch>
                  <a:fillRect r="-7595" b="-7914"/>
                </a:stretch>
              </a:blipFill>
              <a:ln>
                <a:solidFill>
                  <a:srgbClr val="7030A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Speech Bubble: Rectangle with Corners Rounded 15">
                <a:extLst>
                  <a:ext uri="{FF2B5EF4-FFF2-40B4-BE49-F238E27FC236}">
                    <a16:creationId xmlns:a16="http://schemas.microsoft.com/office/drawing/2014/main" id="{0379A9AD-7B3B-4A33-9FAD-52924FD79396}"/>
                  </a:ext>
                </a:extLst>
              </p:cNvPr>
              <p:cNvSpPr/>
              <p:nvPr/>
            </p:nvSpPr>
            <p:spPr>
              <a:xfrm>
                <a:off x="6464736" y="4848851"/>
                <a:ext cx="1911350" cy="612648"/>
              </a:xfrm>
              <a:prstGeom prst="wedgeRoundRectCallout">
                <a:avLst>
                  <a:gd name="adj1" fmla="val -21592"/>
                  <a:gd name="adj2" fmla="val -84385"/>
                  <a:gd name="adj3" fmla="val 16667"/>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400" dirty="0">
                    <a:solidFill>
                      <a:schemeClr val="accent2">
                        <a:lumMod val="75000"/>
                      </a:schemeClr>
                    </a:solidFill>
                  </a:rPr>
                  <a:t>Evaluirati</a:t>
                </a:r>
                <a14:m>
                  <m:oMath xmlns:m="http://schemas.openxmlformats.org/officeDocument/2006/math">
                    <m:sSub>
                      <m:sSubPr>
                        <m:ctrlPr>
                          <a:rPr lang="sr-Latn-RS" sz="2400" i="1">
                            <a:solidFill>
                              <a:schemeClr val="accent2">
                                <a:lumMod val="75000"/>
                              </a:schemeClr>
                            </a:solidFill>
                            <a:latin typeface="Cambria Math" panose="02040503050406030204" pitchFamily="18" charset="0"/>
                            <a:cs typeface="Calibri"/>
                          </a:rPr>
                        </m:ctrlPr>
                      </m:sSubPr>
                      <m:e>
                        <m:r>
                          <a:rPr lang="en-US" sz="2400" i="1">
                            <a:solidFill>
                              <a:schemeClr val="accent2">
                                <a:lumMod val="75000"/>
                              </a:schemeClr>
                            </a:solidFill>
                            <a:latin typeface="Cambria Math"/>
                            <a:cs typeface="Calibri"/>
                          </a:rPr>
                          <m:t> </m:t>
                        </m:r>
                        <m:acc>
                          <m:accPr>
                            <m:chr m:val="̂"/>
                            <m:ctrlPr>
                              <a:rPr lang="sr-Latn-RS" sz="2400" i="1">
                                <a:solidFill>
                                  <a:schemeClr val="accent2">
                                    <a:lumMod val="75000"/>
                                  </a:schemeClr>
                                </a:solidFill>
                                <a:latin typeface="Cambria Math" panose="02040503050406030204" pitchFamily="18" charset="0"/>
                                <a:cs typeface="Calibri"/>
                              </a:rPr>
                            </m:ctrlPr>
                          </m:accPr>
                          <m:e>
                            <m:r>
                              <a:rPr lang="sr-Latn-RS" sz="2400" i="1">
                                <a:solidFill>
                                  <a:schemeClr val="accent2">
                                    <a:lumMod val="75000"/>
                                  </a:schemeClr>
                                </a:solidFill>
                                <a:latin typeface="Cambria Math"/>
                                <a:ea typeface="Cambria Math"/>
                                <a:cs typeface="Calibri"/>
                              </a:rPr>
                              <m:t>𝜃</m:t>
                            </m:r>
                          </m:e>
                        </m:acc>
                      </m:e>
                      <m:sub>
                        <m:sSup>
                          <m:sSupPr>
                            <m:ctrlPr>
                              <a:rPr lang="sr-Latn-RS" sz="2400" i="1">
                                <a:solidFill>
                                  <a:schemeClr val="accent2">
                                    <a:lumMod val="75000"/>
                                  </a:schemeClr>
                                </a:solidFill>
                                <a:latin typeface="Cambria Math" panose="02040503050406030204" pitchFamily="18" charset="0"/>
                                <a:ea typeface="Cambria Math"/>
                                <a:cs typeface="Calibri"/>
                              </a:rPr>
                            </m:ctrlPr>
                          </m:sSupPr>
                          <m:e>
                            <m:r>
                              <a:rPr lang="sr-Latn-RS" sz="2400" i="1">
                                <a:solidFill>
                                  <a:schemeClr val="accent2">
                                    <a:lumMod val="75000"/>
                                  </a:schemeClr>
                                </a:solidFill>
                                <a:latin typeface="Cambria Math"/>
                                <a:ea typeface="Cambria Math"/>
                                <a:cs typeface="Calibri"/>
                              </a:rPr>
                              <m:t>𝜆</m:t>
                            </m:r>
                          </m:e>
                          <m:sup>
                            <m:r>
                              <a:rPr lang="sr-Latn-RS" sz="2400" i="1">
                                <a:solidFill>
                                  <a:schemeClr val="accent2">
                                    <a:lumMod val="75000"/>
                                  </a:schemeClr>
                                </a:solidFill>
                                <a:latin typeface="Cambria Math"/>
                                <a:ea typeface="Cambria Math"/>
                                <a:cs typeface="Calibri"/>
                              </a:rPr>
                              <m:t>∗</m:t>
                            </m:r>
                          </m:sup>
                        </m:sSup>
                      </m:sub>
                    </m:sSub>
                  </m:oMath>
                </a14:m>
                <a:endParaRPr lang="en-US" sz="2400" dirty="0">
                  <a:solidFill>
                    <a:schemeClr val="accent2">
                      <a:lumMod val="75000"/>
                    </a:schemeClr>
                  </a:solidFill>
                </a:endParaRPr>
              </a:p>
            </p:txBody>
          </p:sp>
        </mc:Choice>
        <mc:Fallback>
          <p:sp>
            <p:nvSpPr>
              <p:cNvPr id="16" name="Speech Bubble: Rectangle with Corners Rounded 15">
                <a:extLst>
                  <a:ext uri="{FF2B5EF4-FFF2-40B4-BE49-F238E27FC236}">
                    <a16:creationId xmlns:a16="http://schemas.microsoft.com/office/drawing/2014/main" id="{0379A9AD-7B3B-4A33-9FAD-52924FD79396}"/>
                  </a:ext>
                </a:extLst>
              </p:cNvPr>
              <p:cNvSpPr>
                <a:spLocks noRot="1" noChangeAspect="1" noMove="1" noResize="1" noEditPoints="1" noAdjustHandles="1" noChangeArrowheads="1" noChangeShapeType="1" noTextEdit="1"/>
              </p:cNvSpPr>
              <p:nvPr/>
            </p:nvSpPr>
            <p:spPr>
              <a:xfrm>
                <a:off x="6464736" y="4848851"/>
                <a:ext cx="1911350" cy="612648"/>
              </a:xfrm>
              <a:prstGeom prst="wedgeRoundRectCallout">
                <a:avLst>
                  <a:gd name="adj1" fmla="val -21592"/>
                  <a:gd name="adj2" fmla="val -84385"/>
                  <a:gd name="adj3" fmla="val 16667"/>
                </a:avLst>
              </a:prstGeom>
              <a:blipFill>
                <a:blip r:embed="rId7"/>
                <a:stretch>
                  <a:fillRect l="-949" r="-4430" b="-7914"/>
                </a:stretch>
              </a:blipFill>
              <a:ln>
                <a:solidFill>
                  <a:schemeClr val="accent2">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145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fade">
                                      <p:cBhvr>
                                        <p:cTn id="38" dur="500"/>
                                        <p:tgtEl>
                                          <p:spTgt spid="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up)">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p:bldP spid="14" grpId="0" animBg="1"/>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Vizuelizacija</a:t>
            </a:r>
            <a:endParaRPr lang="en-US" dirty="0"/>
          </a:p>
        </p:txBody>
      </p:sp>
      <p:pic>
        <p:nvPicPr>
          <p:cNvPr id="4" name="table"/>
          <p:cNvPicPr>
            <a:picLocks noGrp="1" noChangeAspect="1"/>
          </p:cNvPicPr>
          <p:nvPr>
            <p:ph idx="1"/>
          </p:nvPr>
        </p:nvPicPr>
        <p:blipFill>
          <a:blip r:embed="rId3"/>
          <a:stretch>
            <a:fillRect/>
          </a:stretch>
        </p:blipFill>
        <p:spPr>
          <a:xfrm>
            <a:off x="130175" y="1574386"/>
            <a:ext cx="8883650" cy="4089109"/>
          </a:xfrm>
          <a:prstGeom prst="rect">
            <a:avLst/>
          </a:prstGeom>
        </p:spPr>
      </p:pic>
    </p:spTree>
    <p:extLst>
      <p:ext uri="{BB962C8B-B14F-4D97-AF65-F5344CB8AC3E}">
        <p14:creationId xmlns:p14="http://schemas.microsoft.com/office/powerpoint/2010/main" val="101636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upload.wikimedia.org/wikipedia/commons/thumb/6/6c/George_Boole.jpg/220px-George_Boole.jpg"/>
          <p:cNvPicPr>
            <a:picLocks noChangeAspect="1" noChangeArrowheads="1"/>
          </p:cNvPicPr>
          <p:nvPr/>
        </p:nvPicPr>
        <p:blipFill>
          <a:blip r:embed="rId3" cstate="print">
            <a:lum bright="61000" contrast="-60000"/>
          </a:blip>
          <a:srcRect/>
          <a:stretch>
            <a:fillRect/>
          </a:stretch>
        </p:blipFill>
        <p:spPr bwMode="auto">
          <a:xfrm>
            <a:off x="4343400" y="988174"/>
            <a:ext cx="4800600" cy="5869826"/>
          </a:xfrm>
          <a:prstGeom prst="rect">
            <a:avLst/>
          </a:prstGeom>
          <a:noFill/>
        </p:spPr>
      </p:pic>
      <p:pic>
        <p:nvPicPr>
          <p:cNvPr id="5" name="Picture 4" descr="File:Hasse2Free.png"/>
          <p:cNvPicPr>
            <a:picLocks noChangeAspect="1" noChangeArrowheads="1"/>
          </p:cNvPicPr>
          <p:nvPr/>
        </p:nvPicPr>
        <p:blipFill>
          <a:blip r:embed="rId4" cstate="print"/>
          <a:srcRect/>
          <a:stretch>
            <a:fillRect/>
          </a:stretch>
        </p:blipFill>
        <p:spPr bwMode="auto">
          <a:xfrm>
            <a:off x="0" y="3813323"/>
            <a:ext cx="4038600" cy="3044677"/>
          </a:xfrm>
          <a:prstGeom prst="rect">
            <a:avLst/>
          </a:prstGeom>
          <a:noFill/>
        </p:spPr>
      </p:pic>
      <p:sp>
        <p:nvSpPr>
          <p:cNvPr id="2" name="Title 1"/>
          <p:cNvSpPr>
            <a:spLocks noGrp="1"/>
          </p:cNvSpPr>
          <p:nvPr>
            <p:ph type="title"/>
          </p:nvPr>
        </p:nvSpPr>
        <p:spPr/>
        <p:txBody>
          <a:bodyPr/>
          <a:lstStyle/>
          <a:p>
            <a:r>
              <a:rPr lang="sr-Latn-RS" dirty="0"/>
              <a:t>Deduktivno zaključivanje</a:t>
            </a:r>
            <a:endParaRPr lang="en-US" dirty="0"/>
          </a:p>
        </p:txBody>
      </p:sp>
      <p:sp>
        <p:nvSpPr>
          <p:cNvPr id="3" name="Content Placeholder 2"/>
          <p:cNvSpPr>
            <a:spLocks noGrp="1"/>
          </p:cNvSpPr>
          <p:nvPr>
            <p:ph idx="1"/>
          </p:nvPr>
        </p:nvSpPr>
        <p:spPr/>
        <p:txBody>
          <a:bodyPr/>
          <a:lstStyle/>
          <a:p>
            <a:r>
              <a:rPr lang="sr-Latn-RS" dirty="0"/>
              <a:t>George Boole</a:t>
            </a:r>
            <a:r>
              <a:rPr lang="en-US" dirty="0"/>
              <a:t> </a:t>
            </a:r>
            <a:r>
              <a:rPr lang="sr-Latn-RS" dirty="0"/>
              <a:t>(1815</a:t>
            </a:r>
            <a:r>
              <a:rPr lang="en-US" dirty="0"/>
              <a:t>-1864)</a:t>
            </a:r>
            <a:endParaRPr lang="sr-Latn-RS" dirty="0"/>
          </a:p>
          <a:p>
            <a:pPr lvl="1"/>
            <a:r>
              <a:rPr lang="sr-Latn-RS" dirty="0"/>
              <a:t>1854. postavio osnove propozicione logike</a:t>
            </a:r>
          </a:p>
          <a:p>
            <a:pPr lvl="1"/>
            <a:r>
              <a:rPr lang="sr-Latn-RS" dirty="0"/>
              <a:t>boolean (tip logičke promenjive)</a:t>
            </a:r>
            <a:endParaRPr lang="en-US" dirty="0"/>
          </a:p>
          <a:p>
            <a:pPr lvl="1"/>
            <a:r>
              <a:rPr lang="sr-Latn-RS" dirty="0"/>
              <a:t>Robustan sistem za pamćenje i rezonovanje o logičkim operacijama</a:t>
            </a:r>
            <a:endParaRPr lang="en-US" dirty="0"/>
          </a:p>
          <a:p>
            <a:endParaRPr lang="en-US" dirty="0"/>
          </a:p>
        </p:txBody>
      </p:sp>
    </p:spTree>
    <p:extLst>
      <p:ext uri="{BB962C8B-B14F-4D97-AF65-F5344CB8AC3E}">
        <p14:creationId xmlns:p14="http://schemas.microsoft.com/office/powerpoint/2010/main" val="283817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Vizuelizacija</a:t>
            </a:r>
            <a:endParaRPr lang="en-US" dirty="0"/>
          </a:p>
        </p:txBody>
      </p:sp>
      <p:pic>
        <p:nvPicPr>
          <p:cNvPr id="4" name="table"/>
          <p:cNvPicPr>
            <a:picLocks noChangeAspect="1"/>
          </p:cNvPicPr>
          <p:nvPr/>
        </p:nvPicPr>
        <p:blipFill>
          <a:blip r:embed="rId3"/>
          <a:stretch>
            <a:fillRect/>
          </a:stretch>
        </p:blipFill>
        <p:spPr>
          <a:xfrm>
            <a:off x="152399" y="2932660"/>
            <a:ext cx="2973979" cy="2260226"/>
          </a:xfrm>
          <a:prstGeom prst="rect">
            <a:avLst/>
          </a:prstGeom>
        </p:spPr>
      </p:pic>
      <p:pic>
        <p:nvPicPr>
          <p:cNvPr id="5" name="Picture 4" descr="C:\Users\tlow\Desktop\cs229a\lectures-slides\assets\pca\countri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247" y="1070163"/>
            <a:ext cx="6006353" cy="45047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417859" y="1546412"/>
            <a:ext cx="615618" cy="400110"/>
          </a:xfrm>
          <a:prstGeom prst="rect">
            <a:avLst/>
          </a:prstGeom>
          <a:noFill/>
        </p:spPr>
        <p:txBody>
          <a:bodyPr wrap="none" rtlCol="0">
            <a:spAutoFit/>
          </a:bodyPr>
          <a:lstStyle/>
          <a:p>
            <a:r>
              <a:rPr lang="en-US" sz="2000" dirty="0">
                <a:solidFill>
                  <a:srgbClr val="0000FF"/>
                </a:solidFill>
              </a:rPr>
              <a:t>USA</a:t>
            </a:r>
          </a:p>
        </p:txBody>
      </p:sp>
      <p:sp>
        <p:nvSpPr>
          <p:cNvPr id="7" name="TextBox 6"/>
          <p:cNvSpPr txBox="1"/>
          <p:nvPr/>
        </p:nvSpPr>
        <p:spPr>
          <a:xfrm>
            <a:off x="6553200" y="1257762"/>
            <a:ext cx="1220078" cy="400110"/>
          </a:xfrm>
          <a:prstGeom prst="rect">
            <a:avLst/>
          </a:prstGeom>
          <a:noFill/>
        </p:spPr>
        <p:txBody>
          <a:bodyPr wrap="none" rtlCol="0">
            <a:spAutoFit/>
          </a:bodyPr>
          <a:lstStyle/>
          <a:p>
            <a:r>
              <a:rPr lang="en-US" sz="2000" dirty="0">
                <a:solidFill>
                  <a:srgbClr val="0000FF"/>
                </a:solidFill>
              </a:rPr>
              <a:t>Singapore</a:t>
            </a:r>
          </a:p>
        </p:txBody>
      </p:sp>
      <p:sp>
        <p:nvSpPr>
          <p:cNvPr id="3" name="TextBox 2"/>
          <p:cNvSpPr txBox="1"/>
          <p:nvPr/>
        </p:nvSpPr>
        <p:spPr>
          <a:xfrm>
            <a:off x="3941908" y="5400757"/>
            <a:ext cx="4093029" cy="646331"/>
          </a:xfrm>
          <a:prstGeom prst="rect">
            <a:avLst/>
          </a:prstGeom>
          <a:noFill/>
        </p:spPr>
        <p:txBody>
          <a:bodyPr wrap="square" rtlCol="0">
            <a:spAutoFit/>
          </a:bodyPr>
          <a:lstStyle/>
          <a:p>
            <a:pPr algn="ctr"/>
            <a:r>
              <a:rPr lang="sr-Latn-RS" dirty="0"/>
              <a:t>~ ekonomska aktivnost zemlje (zavisi od veličine zemlje)</a:t>
            </a:r>
            <a:endParaRPr lang="en-US" dirty="0"/>
          </a:p>
        </p:txBody>
      </p:sp>
      <p:sp>
        <p:nvSpPr>
          <p:cNvPr id="8" name="TextBox 7"/>
          <p:cNvSpPr txBox="1"/>
          <p:nvPr/>
        </p:nvSpPr>
        <p:spPr>
          <a:xfrm>
            <a:off x="1572623" y="1100599"/>
            <a:ext cx="2135519" cy="923330"/>
          </a:xfrm>
          <a:prstGeom prst="rect">
            <a:avLst/>
          </a:prstGeom>
          <a:noFill/>
        </p:spPr>
        <p:txBody>
          <a:bodyPr wrap="square" rtlCol="0">
            <a:spAutoFit/>
          </a:bodyPr>
          <a:lstStyle/>
          <a:p>
            <a:pPr algn="ctr"/>
            <a:r>
              <a:rPr lang="sr-Latn-RS" dirty="0"/>
              <a:t>~ GDP per capita</a:t>
            </a:r>
            <a:r>
              <a:rPr lang="en-US" dirty="0"/>
              <a:t>/</a:t>
            </a:r>
            <a:r>
              <a:rPr lang="en-US" dirty="0" err="1"/>
              <a:t>ekonomska</a:t>
            </a:r>
            <a:r>
              <a:rPr lang="en-US" dirty="0"/>
              <a:t> </a:t>
            </a:r>
            <a:r>
              <a:rPr lang="en-US" dirty="0" err="1"/>
              <a:t>aktivnost</a:t>
            </a:r>
            <a:r>
              <a:rPr lang="en-US" dirty="0"/>
              <a:t> </a:t>
            </a:r>
            <a:r>
              <a:rPr lang="en-US" dirty="0" err="1"/>
              <a:t>po</a:t>
            </a:r>
            <a:r>
              <a:rPr lang="en-US" dirty="0"/>
              <a:t> </a:t>
            </a:r>
            <a:r>
              <a:rPr lang="en-US" dirty="0" err="1"/>
              <a:t>osobi</a:t>
            </a:r>
            <a:endParaRPr lang="en-US" dirty="0"/>
          </a:p>
        </p:txBody>
      </p:sp>
    </p:spTree>
    <p:extLst>
      <p:ext uri="{BB962C8B-B14F-4D97-AF65-F5344CB8AC3E}">
        <p14:creationId xmlns:p14="http://schemas.microsoft.com/office/powerpoint/2010/main" val="2218839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solidFill>
                  <a:schemeClr val="accent5"/>
                </a:solidFill>
              </a:rPr>
              <a:t>Učenje – šta su problemi</a:t>
            </a:r>
            <a:r>
              <a:rPr lang="en-US" dirty="0">
                <a:solidFill>
                  <a:schemeClr val="accent5"/>
                </a:solidFill>
              </a:rPr>
              <a:t>?</a:t>
            </a:r>
          </a:p>
        </p:txBody>
      </p:sp>
      <p:sp>
        <p:nvSpPr>
          <p:cNvPr id="3" name="Content Placeholder 2"/>
          <p:cNvSpPr>
            <a:spLocks noGrp="1"/>
          </p:cNvSpPr>
          <p:nvPr>
            <p:ph idx="1"/>
          </p:nvPr>
        </p:nvSpPr>
        <p:spPr/>
        <p:txBody>
          <a:bodyPr>
            <a:normAutofit fontScale="92500" lnSpcReduction="10000"/>
          </a:bodyPr>
          <a:lstStyle/>
          <a:p>
            <a:r>
              <a:rPr lang="sr-Latn-RS" dirty="0"/>
              <a:t>Visoke dimenzije</a:t>
            </a:r>
          </a:p>
          <a:p>
            <a:pPr lvl="1"/>
            <a:r>
              <a:rPr lang="sr-Latn-RS" dirty="0"/>
              <a:t>Prostor podataka je tipično visoko dimenzinalan zbog toga što su senzori i memorija sve jeftiniji pa ima mnogo izvora merenja</a:t>
            </a:r>
          </a:p>
          <a:p>
            <a:pPr lvl="1"/>
            <a:r>
              <a:rPr lang="sr-Latn-RS" dirty="0"/>
              <a:t>Prostor rešenja je često manje dimenzije od prostora podataka zato što koristimo znanje da elminišemo nepotrebne delove informacija iz podataka</a:t>
            </a:r>
            <a:endParaRPr lang="en-US" dirty="0"/>
          </a:p>
          <a:p>
            <a:endParaRPr lang="sr-Latn-RS" dirty="0"/>
          </a:p>
          <a:p>
            <a:r>
              <a:rPr lang="sr-Latn-RS" dirty="0"/>
              <a:t>Treba proceniti nivo neodređenosti</a:t>
            </a:r>
          </a:p>
          <a:p>
            <a:pPr lvl="1"/>
            <a:r>
              <a:rPr lang="sr-Latn-RS" dirty="0"/>
              <a:t>U realnom svetu svaki senzor proizvodi neki nivo šuma u podacima koje generiše</a:t>
            </a:r>
          </a:p>
          <a:p>
            <a:endParaRPr lang="sr-Latn-RS" dirty="0"/>
          </a:p>
          <a:p>
            <a:r>
              <a:rPr lang="sr-Latn-RS" dirty="0"/>
              <a:t>Faktori su nekad diskretni a nekada kontinualni</a:t>
            </a:r>
          </a:p>
          <a:p>
            <a:pPr lvl="1"/>
            <a:r>
              <a:rPr lang="sr-Latn-RS" dirty="0"/>
              <a:t>Često je potrebno integrisati heterogene izvore podataka i proceniti njihovu relevantnost za problem</a:t>
            </a:r>
          </a:p>
          <a:p>
            <a:endParaRPr lang="en-US" dirty="0"/>
          </a:p>
        </p:txBody>
      </p:sp>
    </p:spTree>
    <p:extLst>
      <p:ext uri="{BB962C8B-B14F-4D97-AF65-F5344CB8AC3E}">
        <p14:creationId xmlns:p14="http://schemas.microsoft.com/office/powerpoint/2010/main" val="3129729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Analiza grešaka modela</a:t>
            </a:r>
            <a:endParaRPr lang="en-US" dirty="0"/>
          </a:p>
        </p:txBody>
      </p:sp>
      <p:sp>
        <p:nvSpPr>
          <p:cNvPr id="3" name="Content Placeholder 2"/>
          <p:cNvSpPr>
            <a:spLocks noGrp="1"/>
          </p:cNvSpPr>
          <p:nvPr>
            <p:ph idx="1"/>
          </p:nvPr>
        </p:nvSpPr>
        <p:spPr/>
        <p:txBody>
          <a:bodyPr/>
          <a:lstStyle/>
          <a:p>
            <a:r>
              <a:rPr lang="sr-Latn-RS" dirty="0"/>
              <a:t>Uzmite uzorak primera na kojima je model pogrešio, toliki da možete ručno da ga pregledate</a:t>
            </a:r>
          </a:p>
          <a:p>
            <a:pPr lvl="1"/>
            <a:endParaRPr lang="sr-Latn-RS" dirty="0"/>
          </a:p>
          <a:p>
            <a:r>
              <a:rPr lang="sr-Latn-RS" dirty="0"/>
              <a:t>Pokušajte da identifikujete razloge zbog kojih vaš model greši</a:t>
            </a:r>
          </a:p>
          <a:p>
            <a:pPr lvl="1"/>
            <a:r>
              <a:rPr lang="sr-Latn-RS" dirty="0"/>
              <a:t>Loše osvetljenje</a:t>
            </a:r>
            <a:r>
              <a:rPr lang="en-US" dirty="0"/>
              <a:t>/</a:t>
            </a:r>
            <a:r>
              <a:rPr lang="en-US" dirty="0" err="1"/>
              <a:t>kvalitet</a:t>
            </a:r>
            <a:r>
              <a:rPr lang="en-US" dirty="0"/>
              <a:t>/</a:t>
            </a:r>
            <a:r>
              <a:rPr lang="sr-Latn-RS" dirty="0"/>
              <a:t>rezolucija</a:t>
            </a:r>
            <a:endParaRPr lang="en-US" dirty="0"/>
          </a:p>
          <a:p>
            <a:pPr lvl="1"/>
            <a:r>
              <a:rPr lang="en-US" dirty="0"/>
              <a:t>S</a:t>
            </a:r>
            <a:r>
              <a:rPr lang="sr-Latn-RS" dirty="0"/>
              <a:t>ličan prikaz dve različite klase</a:t>
            </a:r>
            <a:endParaRPr lang="en-US" dirty="0"/>
          </a:p>
          <a:p>
            <a:pPr lvl="1"/>
            <a:r>
              <a:rPr lang="en-US" dirty="0"/>
              <a:t>V</a:t>
            </a:r>
            <a:r>
              <a:rPr lang="sr-Latn-RS" dirty="0" err="1"/>
              <a:t>elika</a:t>
            </a:r>
            <a:r>
              <a:rPr lang="sr-Latn-RS" dirty="0"/>
              <a:t> varijacija izgleda objekata iste klase</a:t>
            </a:r>
            <a:endParaRPr lang="en-US" dirty="0"/>
          </a:p>
          <a:p>
            <a:pPr lvl="1"/>
            <a:r>
              <a:rPr lang="en-US" dirty="0"/>
              <a:t>M</a:t>
            </a:r>
            <a:r>
              <a:rPr lang="sr-Latn-RS" dirty="0"/>
              <a:t>odelu je dat mali broj primera za klasu na kojoj je pogrešio</a:t>
            </a:r>
          </a:p>
          <a:p>
            <a:pPr lvl="1"/>
            <a:r>
              <a:rPr lang="sr-Latn-RS" dirty="0"/>
              <a:t>Klase koje model najčešće meša</a:t>
            </a:r>
          </a:p>
          <a:p>
            <a:pPr lvl="1"/>
            <a:endParaRPr lang="sr-Latn-RS" dirty="0"/>
          </a:p>
          <a:p>
            <a:r>
              <a:rPr lang="sr-Latn-RS" dirty="0"/>
              <a:t>Na osnovu ovoga definišite ograničenja svog sistema</a:t>
            </a:r>
            <a:endParaRPr lang="en-US" dirty="0"/>
          </a:p>
        </p:txBody>
      </p:sp>
    </p:spTree>
    <p:extLst>
      <p:ext uri="{BB962C8B-B14F-4D97-AF65-F5344CB8AC3E}">
        <p14:creationId xmlns:p14="http://schemas.microsoft.com/office/powerpoint/2010/main" val="425782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Primeri analize grešaka modela</a:t>
            </a:r>
            <a:endParaRPr lang="en-US" dirty="0"/>
          </a:p>
        </p:txBody>
      </p:sp>
      <p:sp>
        <p:nvSpPr>
          <p:cNvPr id="3" name="Content Placeholder 2"/>
          <p:cNvSpPr>
            <a:spLocks noGrp="1"/>
          </p:cNvSpPr>
          <p:nvPr>
            <p:ph idx="1"/>
          </p:nvPr>
        </p:nvSpPr>
        <p:spPr>
          <a:xfrm>
            <a:off x="130629" y="1122239"/>
            <a:ext cx="8882742" cy="5127835"/>
          </a:xfrm>
        </p:spPr>
        <p:txBody>
          <a:bodyPr/>
          <a:lstStyle/>
          <a:p>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9" y="1120290"/>
            <a:ext cx="5138815" cy="512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203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Primeri analize grešaka modela</a:t>
            </a:r>
            <a:endParaRPr lang="en-US" dirty="0"/>
          </a:p>
        </p:txBody>
      </p:sp>
      <p:sp>
        <p:nvSpPr>
          <p:cNvPr id="3" name="Content Placeholder 2"/>
          <p:cNvSpPr>
            <a:spLocks noGrp="1"/>
          </p:cNvSpPr>
          <p:nvPr>
            <p:ph idx="1"/>
          </p:nvPr>
        </p:nvSpPr>
        <p:spPr/>
        <p:txBody>
          <a:bodyPr/>
          <a:lstStyle/>
          <a:p>
            <a:pPr marL="0" indent="0" algn="ctr">
              <a:buNone/>
            </a:pPr>
            <a:r>
              <a:rPr lang="sr-Latn-RS" dirty="0"/>
              <a:t>Isti otisak, ali različita pozicija, orijentacija i veličina</a:t>
            </a:r>
          </a:p>
          <a:p>
            <a:pPr marL="0" indent="0">
              <a:buNone/>
            </a:pPr>
            <a:endParaRPr lang="en-US" dirty="0"/>
          </a:p>
        </p:txBody>
      </p:sp>
      <p:pic>
        <p:nvPicPr>
          <p:cNvPr id="4" name="Picture 3" descr="A picture containing arthropod, invertebrate, animal, trilobite&#10;&#10;Description generated with very high confidence">
            <a:extLst>
              <a:ext uri="{FF2B5EF4-FFF2-40B4-BE49-F238E27FC236}">
                <a16:creationId xmlns:a16="http://schemas.microsoft.com/office/drawing/2014/main" id="{552732B9-888A-4407-AA59-1EB5CBAA66F3}"/>
              </a:ext>
            </a:extLst>
          </p:cNvPr>
          <p:cNvPicPr>
            <a:picLocks noChangeAspect="1"/>
          </p:cNvPicPr>
          <p:nvPr/>
        </p:nvPicPr>
        <p:blipFill>
          <a:blip r:embed="rId2"/>
          <a:stretch>
            <a:fillRect/>
          </a:stretch>
        </p:blipFill>
        <p:spPr>
          <a:xfrm>
            <a:off x="1706336" y="1872343"/>
            <a:ext cx="2699658" cy="2699657"/>
          </a:xfrm>
          <a:prstGeom prst="rect">
            <a:avLst/>
          </a:prstGeom>
        </p:spPr>
      </p:pic>
      <p:pic>
        <p:nvPicPr>
          <p:cNvPr id="5" name="Picture 4">
            <a:extLst>
              <a:ext uri="{FF2B5EF4-FFF2-40B4-BE49-F238E27FC236}">
                <a16:creationId xmlns:a16="http://schemas.microsoft.com/office/drawing/2014/main" id="{5ED214EF-CF3F-455A-BF95-825D985AC144}"/>
              </a:ext>
            </a:extLst>
          </p:cNvPr>
          <p:cNvPicPr>
            <a:picLocks noChangeAspect="1"/>
          </p:cNvPicPr>
          <p:nvPr/>
        </p:nvPicPr>
        <p:blipFill>
          <a:blip r:embed="rId3"/>
          <a:stretch>
            <a:fillRect/>
          </a:stretch>
        </p:blipFill>
        <p:spPr>
          <a:xfrm>
            <a:off x="4748893" y="1872344"/>
            <a:ext cx="2688771" cy="2688771"/>
          </a:xfrm>
          <a:prstGeom prst="rect">
            <a:avLst/>
          </a:prstGeom>
        </p:spPr>
      </p:pic>
    </p:spTree>
    <p:extLst>
      <p:ext uri="{BB962C8B-B14F-4D97-AF65-F5344CB8AC3E}">
        <p14:creationId xmlns:p14="http://schemas.microsoft.com/office/powerpoint/2010/main" val="425317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Primeri analize grešaka modela</a:t>
            </a:r>
            <a:endParaRPr lang="en-US" dirty="0"/>
          </a:p>
        </p:txBody>
      </p:sp>
      <p:sp>
        <p:nvSpPr>
          <p:cNvPr id="3" name="Content Placeholder 2"/>
          <p:cNvSpPr>
            <a:spLocks noGrp="1"/>
          </p:cNvSpPr>
          <p:nvPr>
            <p:ph idx="1"/>
          </p:nvPr>
        </p:nvSpPr>
        <p:spPr>
          <a:xfrm>
            <a:off x="130629" y="4572000"/>
            <a:ext cx="5254607" cy="1678074"/>
          </a:xfrm>
        </p:spPr>
        <p:txBody>
          <a:bodyPr>
            <a:normAutofit fontScale="85000" lnSpcReduction="10000"/>
          </a:bodyPr>
          <a:lstStyle/>
          <a:p>
            <a:pPr marL="0" indent="0" algn="ctr">
              <a:buNone/>
            </a:pPr>
            <a:r>
              <a:rPr lang="sr-Latn-RS" dirty="0"/>
              <a:t>Prenos vizualnih svojstava je uspeo sa stila na fotografiju, ali u suprotnom smeru nije. Razlog za to jeste što umetničkim delima često nedostaju detalji u korist kreativnosti i apstrakcije</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227" t="24714" r="22004"/>
          <a:stretch/>
        </p:blipFill>
        <p:spPr bwMode="auto">
          <a:xfrm>
            <a:off x="130628" y="1122238"/>
            <a:ext cx="5254608" cy="3373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506" y="1122240"/>
            <a:ext cx="3428864" cy="33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5584506" y="4572000"/>
            <a:ext cx="3428864" cy="167807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sr-Latn-RS" dirty="0"/>
              <a:t>Algoritam koji pronalazi korespondencije između slika ne uspeva da pronađe određeni objekat (travu) sa slike izvora na slici uzora</a:t>
            </a:r>
            <a:endParaRPr lang="en-US" dirty="0"/>
          </a:p>
        </p:txBody>
      </p:sp>
    </p:spTree>
    <p:extLst>
      <p:ext uri="{BB962C8B-B14F-4D97-AF65-F5344CB8AC3E}">
        <p14:creationId xmlns:p14="http://schemas.microsoft.com/office/powerpoint/2010/main" val="269799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Primeri analize grešaka modela</a:t>
            </a:r>
            <a:endParaRPr lang="en-US" dirty="0"/>
          </a:p>
        </p:txBody>
      </p:sp>
      <p:sp>
        <p:nvSpPr>
          <p:cNvPr id="3" name="Content Placeholder 2"/>
          <p:cNvSpPr>
            <a:spLocks noGrp="1"/>
          </p:cNvSpPr>
          <p:nvPr>
            <p:ph idx="1"/>
          </p:nvPr>
        </p:nvSpPr>
        <p:spPr>
          <a:xfrm>
            <a:off x="130629" y="5257800"/>
            <a:ext cx="8882742" cy="992274"/>
          </a:xfrm>
        </p:spPr>
        <p:txBody>
          <a:bodyPr/>
          <a:lstStyle/>
          <a:p>
            <a:pPr marL="0" indent="0" algn="ctr">
              <a:buNone/>
            </a:pPr>
            <a:r>
              <a:rPr lang="sr-Latn-RS" dirty="0"/>
              <a:t>Sistem loše odvaja slike ljudi od pozadine ukoliko nose garderobu sličnu boji pozadine</a:t>
            </a:r>
            <a:endParaRPr lang="en-US" dirty="0"/>
          </a:p>
        </p:txBody>
      </p:sp>
      <p:pic>
        <p:nvPicPr>
          <p:cNvPr id="5" name="Picture 4"/>
          <p:cNvPicPr>
            <a:picLocks noChangeAspect="1"/>
          </p:cNvPicPr>
          <p:nvPr/>
        </p:nvPicPr>
        <p:blipFill>
          <a:blip r:embed="rId2">
            <a:lum/>
            <a:alphaModFix/>
          </a:blip>
          <a:srcRect/>
          <a:stretch>
            <a:fillRect/>
          </a:stretch>
        </p:blipFill>
        <p:spPr>
          <a:xfrm>
            <a:off x="130629" y="1122239"/>
            <a:ext cx="8878824" cy="3845614"/>
          </a:xfrm>
          <a:prstGeom prst="rect">
            <a:avLst/>
          </a:prstGeom>
          <a:noFill/>
          <a:ln>
            <a:noFill/>
          </a:ln>
        </p:spPr>
      </p:pic>
    </p:spTree>
    <p:extLst>
      <p:ext uri="{BB962C8B-B14F-4D97-AF65-F5344CB8AC3E}">
        <p14:creationId xmlns:p14="http://schemas.microsoft.com/office/powerpoint/2010/main" val="252398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s://probaway.files.wordpress.com/2013/06/gottlob_frege_16.jpg"/>
          <p:cNvPicPr>
            <a:picLocks noChangeAspect="1" noChangeArrowheads="1"/>
          </p:cNvPicPr>
          <p:nvPr/>
        </p:nvPicPr>
        <p:blipFill>
          <a:blip r:embed="rId3" cstate="print">
            <a:lum bright="50000" contrast="-50000"/>
          </a:blip>
          <a:srcRect/>
          <a:stretch>
            <a:fillRect/>
          </a:stretch>
        </p:blipFill>
        <p:spPr bwMode="auto">
          <a:xfrm>
            <a:off x="3200400" y="914400"/>
            <a:ext cx="5943600" cy="5943600"/>
          </a:xfrm>
          <a:prstGeom prst="rect">
            <a:avLst/>
          </a:prstGeom>
          <a:noFill/>
        </p:spPr>
      </p:pic>
      <p:sp>
        <p:nvSpPr>
          <p:cNvPr id="2" name="Title 1"/>
          <p:cNvSpPr>
            <a:spLocks noGrp="1"/>
          </p:cNvSpPr>
          <p:nvPr>
            <p:ph type="title"/>
          </p:nvPr>
        </p:nvSpPr>
        <p:spPr/>
        <p:txBody>
          <a:bodyPr/>
          <a:lstStyle/>
          <a:p>
            <a:r>
              <a:rPr lang="sr-Latn-RS" dirty="0"/>
              <a:t>Deduktivno zaključivanje</a:t>
            </a:r>
            <a:endParaRPr lang="en-US" dirty="0"/>
          </a:p>
        </p:txBody>
      </p:sp>
      <p:sp>
        <p:nvSpPr>
          <p:cNvPr id="3" name="Content Placeholder 2"/>
          <p:cNvSpPr>
            <a:spLocks noGrp="1"/>
          </p:cNvSpPr>
          <p:nvPr>
            <p:ph idx="1"/>
          </p:nvPr>
        </p:nvSpPr>
        <p:spPr/>
        <p:txBody>
          <a:bodyPr/>
          <a:lstStyle/>
          <a:p>
            <a:pPr>
              <a:lnSpc>
                <a:spcPct val="110000"/>
              </a:lnSpc>
              <a:spcBef>
                <a:spcPts val="672"/>
              </a:spcBef>
            </a:pPr>
            <a:r>
              <a:rPr lang="sr-Latn-RS" dirty="0"/>
              <a:t>Gottlob Frege (1848-1925)</a:t>
            </a:r>
            <a:endParaRPr lang="en-US" dirty="0"/>
          </a:p>
          <a:p>
            <a:pPr lvl="1"/>
            <a:r>
              <a:rPr lang="sr-Latn-RS" dirty="0"/>
              <a:t>Filozof, logičar i matematičar</a:t>
            </a:r>
          </a:p>
          <a:p>
            <a:pPr lvl="1"/>
            <a:r>
              <a:rPr lang="sr-Latn-RS" dirty="0"/>
              <a:t>Pokušavao da izvede, koristeći simboličku manipulaciju, sva pravila aritmetike počevši sa aksiomima koje je smatrao očiglednim</a:t>
            </a:r>
          </a:p>
          <a:p>
            <a:pPr lvl="1"/>
            <a:r>
              <a:rPr lang="sr-Latn-RS" dirty="0"/>
              <a:t>1879. postavio osnove aksiomatskog predikatskog računa</a:t>
            </a:r>
          </a:p>
          <a:p>
            <a:endParaRPr lang="en-US" dirty="0"/>
          </a:p>
        </p:txBody>
      </p:sp>
      <p:sp>
        <p:nvSpPr>
          <p:cNvPr id="5" name="Thought Bubble: Cloud 4">
            <a:extLst>
              <a:ext uri="{FF2B5EF4-FFF2-40B4-BE49-F238E27FC236}">
                <a16:creationId xmlns:a16="http://schemas.microsoft.com/office/drawing/2014/main" id="{51827042-07D7-47AB-8549-CA2C0B6BA8C6}"/>
              </a:ext>
            </a:extLst>
          </p:cNvPr>
          <p:cNvSpPr/>
          <p:nvPr/>
        </p:nvSpPr>
        <p:spPr>
          <a:xfrm>
            <a:off x="1020170" y="4343400"/>
            <a:ext cx="2209800" cy="829101"/>
          </a:xfrm>
          <a:prstGeom prst="cloudCallout">
            <a:avLst>
              <a:gd name="adj1" fmla="val 121054"/>
              <a:gd name="adj2" fmla="val -139012"/>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solidFill>
                  <a:schemeClr val="bg1"/>
                </a:solidFill>
              </a:rPr>
              <a:t>Funkcije</a:t>
            </a:r>
          </a:p>
        </p:txBody>
      </p:sp>
      <p:sp>
        <p:nvSpPr>
          <p:cNvPr id="6" name="Thought Bubble: Cloud 5">
            <a:extLst>
              <a:ext uri="{FF2B5EF4-FFF2-40B4-BE49-F238E27FC236}">
                <a16:creationId xmlns:a16="http://schemas.microsoft.com/office/drawing/2014/main" id="{DC2FE102-EA11-4E73-9421-753163EFDE59}"/>
              </a:ext>
            </a:extLst>
          </p:cNvPr>
          <p:cNvSpPr/>
          <p:nvPr/>
        </p:nvSpPr>
        <p:spPr>
          <a:xfrm>
            <a:off x="1828800" y="5172501"/>
            <a:ext cx="2209800" cy="829101"/>
          </a:xfrm>
          <a:prstGeom prst="cloudCallout">
            <a:avLst>
              <a:gd name="adj1" fmla="val 85233"/>
              <a:gd name="adj2" fmla="val -219670"/>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solidFill>
                  <a:schemeClr val="bg1"/>
                </a:solidFill>
              </a:rPr>
              <a:t>Varijable</a:t>
            </a:r>
          </a:p>
        </p:txBody>
      </p:sp>
    </p:spTree>
    <p:extLst>
      <p:ext uri="{BB962C8B-B14F-4D97-AF65-F5344CB8AC3E}">
        <p14:creationId xmlns:p14="http://schemas.microsoft.com/office/powerpoint/2010/main" val="37259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750"/>
                                        <p:tgtEl>
                                          <p:spTgt spid="5"/>
                                        </p:tgtEl>
                                      </p:cBhvr>
                                    </p:animEffect>
                                  </p:childTnLst>
                                </p:cTn>
                              </p:par>
                            </p:childTnLst>
                          </p:cTn>
                        </p:par>
                        <p:par>
                          <p:cTn id="28" fill="hold">
                            <p:stCondLst>
                              <p:cond delay="750"/>
                            </p:stCondLst>
                            <p:childTnLst>
                              <p:par>
                                <p:cTn id="29" presetID="22"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rtrand Russell- &quot;So far as I can remember, there is not one word in the  Gospels in praise of intelligence. A good wor… | Scrittori, Personaggi  famosi, Letteratura">
            <a:extLst>
              <a:ext uri="{FF2B5EF4-FFF2-40B4-BE49-F238E27FC236}">
                <a16:creationId xmlns:a16="http://schemas.microsoft.com/office/drawing/2014/main" id="{EDD0FED5-9FFC-4CFD-B34C-3526BBF975F9}"/>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4023449" y="884254"/>
            <a:ext cx="5120551" cy="59737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6D793C-F007-4167-B8C1-8004B08CEEB6}"/>
              </a:ext>
            </a:extLst>
          </p:cNvPr>
          <p:cNvSpPr>
            <a:spLocks noGrp="1"/>
          </p:cNvSpPr>
          <p:nvPr>
            <p:ph type="title"/>
          </p:nvPr>
        </p:nvSpPr>
        <p:spPr/>
        <p:txBody>
          <a:bodyPr/>
          <a:lstStyle/>
          <a:p>
            <a:r>
              <a:rPr lang="sr-Latn-RS" dirty="0"/>
              <a:t>Deduktivno zaključivanje</a:t>
            </a:r>
            <a:endParaRPr lang="en-US" dirty="0"/>
          </a:p>
        </p:txBody>
      </p:sp>
      <p:sp>
        <p:nvSpPr>
          <p:cNvPr id="3" name="Content Placeholder 2">
            <a:extLst>
              <a:ext uri="{FF2B5EF4-FFF2-40B4-BE49-F238E27FC236}">
                <a16:creationId xmlns:a16="http://schemas.microsoft.com/office/drawing/2014/main" id="{67CE5526-6667-454F-B754-8C788FC4CC1F}"/>
              </a:ext>
            </a:extLst>
          </p:cNvPr>
          <p:cNvSpPr>
            <a:spLocks noGrp="1"/>
          </p:cNvSpPr>
          <p:nvPr>
            <p:ph idx="1"/>
          </p:nvPr>
        </p:nvSpPr>
        <p:spPr>
          <a:xfrm>
            <a:off x="130629" y="1122239"/>
            <a:ext cx="8860971" cy="5127835"/>
          </a:xfrm>
        </p:spPr>
        <p:txBody>
          <a:bodyPr/>
          <a:lstStyle/>
          <a:p>
            <a:r>
              <a:rPr lang="sr-Latn-RS" dirty="0" err="1"/>
              <a:t>Bertrand</a:t>
            </a:r>
            <a:r>
              <a:rPr lang="sr-Latn-RS" dirty="0"/>
              <a:t> </a:t>
            </a:r>
            <a:r>
              <a:rPr lang="sr-Latn-RS" dirty="0" err="1"/>
              <a:t>Russel</a:t>
            </a:r>
            <a:r>
              <a:rPr lang="sr-Latn-RS" dirty="0"/>
              <a:t> (1872 – 1970) </a:t>
            </a:r>
          </a:p>
          <a:p>
            <a:pPr lvl="1"/>
            <a:r>
              <a:rPr lang="sr-Latn-RS" dirty="0"/>
              <a:t>Inspirisan ovim sistemom postavio je osnove </a:t>
            </a:r>
            <a:r>
              <a:rPr lang="sr-Latn-RS" i="1" dirty="0" err="1"/>
              <a:t>Prinicipia</a:t>
            </a:r>
            <a:r>
              <a:rPr lang="sr-Latn-RS" i="1" dirty="0"/>
              <a:t> </a:t>
            </a:r>
            <a:r>
              <a:rPr lang="sr-Latn-RS" i="1" dirty="0" err="1"/>
              <a:t>Mathematica</a:t>
            </a:r>
            <a:endParaRPr lang="sr-Latn-RS" dirty="0"/>
          </a:p>
          <a:p>
            <a:pPr lvl="1"/>
            <a:r>
              <a:rPr lang="sr-Latn-RS" i="1" dirty="0"/>
              <a:t>Kurt </a:t>
            </a:r>
            <a:r>
              <a:rPr lang="sr-Latn-RS" i="1" dirty="0" err="1"/>
              <a:t>Godel</a:t>
            </a:r>
            <a:r>
              <a:rPr lang="sr-Latn-RS" dirty="0"/>
              <a:t>-ova </a:t>
            </a:r>
            <a:r>
              <a:rPr lang="sr-Latn-RS" dirty="0">
                <a:solidFill>
                  <a:srgbClr val="430909"/>
                </a:solidFill>
              </a:rPr>
              <a:t>teoremu o nepotpunosti</a:t>
            </a:r>
          </a:p>
          <a:p>
            <a:endParaRPr lang="en-US" dirty="0"/>
          </a:p>
        </p:txBody>
      </p:sp>
      <p:pic>
        <p:nvPicPr>
          <p:cNvPr id="1028" name="Picture 4" descr="Principia Mathematica (PM) and its PM Time Machine">
            <a:extLst>
              <a:ext uri="{FF2B5EF4-FFF2-40B4-BE49-F238E27FC236}">
                <a16:creationId xmlns:a16="http://schemas.microsoft.com/office/drawing/2014/main" id="{DE9C40DE-448D-4126-A89C-F3F97A101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846" y="4800600"/>
            <a:ext cx="1343154" cy="2039202"/>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A13DDF8A-CBCA-40D2-A9FC-03230ABE38A0}"/>
              </a:ext>
            </a:extLst>
          </p:cNvPr>
          <p:cNvSpPr/>
          <p:nvPr/>
        </p:nvSpPr>
        <p:spPr>
          <a:xfrm>
            <a:off x="2220686" y="5035371"/>
            <a:ext cx="4572000" cy="1569660"/>
          </a:xfrm>
          <a:prstGeom prst="wedgeRoundRectCallout">
            <a:avLst>
              <a:gd name="adj1" fmla="val 71704"/>
              <a:gd name="adj2" fmla="val 22504"/>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solidFill>
                  <a:schemeClr val="bg1"/>
                </a:solidFill>
              </a:rPr>
              <a:t>Skup aksioma i pravila zaključivanja u simboličkoj logici pomoću koje se svaki princip u matematici može dokazati</a:t>
            </a:r>
            <a:endParaRPr lang="en-US" sz="2400" dirty="0">
              <a:solidFill>
                <a:schemeClr val="bg1"/>
              </a:solidFill>
            </a:endParaRPr>
          </a:p>
        </p:txBody>
      </p:sp>
      <p:sp>
        <p:nvSpPr>
          <p:cNvPr id="5" name="Speech Bubble: Rectangle with Corners Rounded 4">
            <a:extLst>
              <a:ext uri="{FF2B5EF4-FFF2-40B4-BE49-F238E27FC236}">
                <a16:creationId xmlns:a16="http://schemas.microsoft.com/office/drawing/2014/main" id="{76568A21-DF9A-46C8-992F-D72936E68398}"/>
              </a:ext>
            </a:extLst>
          </p:cNvPr>
          <p:cNvSpPr/>
          <p:nvPr/>
        </p:nvSpPr>
        <p:spPr>
          <a:xfrm>
            <a:off x="2214999" y="3007497"/>
            <a:ext cx="3483104" cy="843006"/>
          </a:xfrm>
          <a:prstGeom prst="wedgeRoundRectCallout">
            <a:avLst>
              <a:gd name="adj1" fmla="val 39397"/>
              <a:gd name="adj2" fmla="val -88409"/>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i="1" dirty="0" err="1"/>
              <a:t>Prinicipia</a:t>
            </a:r>
            <a:r>
              <a:rPr lang="sr-Latn-RS" sz="2400" i="1" dirty="0"/>
              <a:t> </a:t>
            </a:r>
            <a:r>
              <a:rPr lang="sr-Latn-RS" sz="2400" i="1" dirty="0" err="1"/>
              <a:t>Mathematica</a:t>
            </a:r>
            <a:endParaRPr lang="sr-Latn-RS" sz="2400" dirty="0"/>
          </a:p>
          <a:p>
            <a:pPr algn="ctr"/>
            <a:r>
              <a:rPr lang="sr-Latn-RS" sz="2400" dirty="0">
                <a:solidFill>
                  <a:schemeClr val="bg1"/>
                </a:solidFill>
              </a:rPr>
              <a:t>nije moguća</a:t>
            </a:r>
            <a:endParaRPr lang="en-US" sz="2400" dirty="0">
              <a:solidFill>
                <a:schemeClr val="bg1"/>
              </a:solidFill>
            </a:endParaRPr>
          </a:p>
        </p:txBody>
      </p:sp>
    </p:spTree>
    <p:extLst>
      <p:ext uri="{BB962C8B-B14F-4D97-AF65-F5344CB8AC3E}">
        <p14:creationId xmlns:p14="http://schemas.microsoft.com/office/powerpoint/2010/main" val="321125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4593771" y="1122239"/>
            <a:ext cx="4419600" cy="5409590"/>
          </a:xfrm>
          <a:prstGeom prst="rect">
            <a:avLst/>
          </a:prstGeom>
        </p:spPr>
      </p:pic>
      <p:sp>
        <p:nvSpPr>
          <p:cNvPr id="2" name="Title 1"/>
          <p:cNvSpPr>
            <a:spLocks noGrp="1"/>
          </p:cNvSpPr>
          <p:nvPr>
            <p:ph type="title"/>
          </p:nvPr>
        </p:nvSpPr>
        <p:spPr/>
        <p:txBody>
          <a:bodyPr/>
          <a:lstStyle/>
          <a:p>
            <a:r>
              <a:rPr lang="sr-Latn-RS" dirty="0"/>
              <a:t>Induktivno zaključivanje</a:t>
            </a:r>
            <a:endParaRPr lang="en-US" dirty="0"/>
          </a:p>
        </p:txBody>
      </p:sp>
      <p:sp>
        <p:nvSpPr>
          <p:cNvPr id="3" name="Content Placeholder 2"/>
          <p:cNvSpPr>
            <a:spLocks noGrp="1"/>
          </p:cNvSpPr>
          <p:nvPr>
            <p:ph idx="1"/>
          </p:nvPr>
        </p:nvSpPr>
        <p:spPr>
          <a:xfrm>
            <a:off x="130629" y="1122239"/>
            <a:ext cx="6193971" cy="5127835"/>
          </a:xfrm>
        </p:spPr>
        <p:txBody>
          <a:bodyPr/>
          <a:lstStyle/>
          <a:p>
            <a:r>
              <a:rPr lang="sr-Latn-RS" dirty="0"/>
              <a:t>Sir Francis Bacon</a:t>
            </a:r>
          </a:p>
          <a:p>
            <a:pPr lvl="1"/>
            <a:r>
              <a:rPr lang="sr-Latn-RS" dirty="0"/>
              <a:t>Engleski filozof iz 17. veka</a:t>
            </a:r>
          </a:p>
          <a:p>
            <a:pPr lvl="1"/>
            <a:endParaRPr lang="sr-Latn-RS" dirty="0"/>
          </a:p>
          <a:p>
            <a:r>
              <a:rPr lang="sr-Latn-RS" dirty="0"/>
              <a:t>Umesto da krenemo od premise ka premisi dok ne dođemo do zaključka… </a:t>
            </a:r>
          </a:p>
          <a:p>
            <a:pPr lvl="1"/>
            <a:endParaRPr lang="sr-Latn-RS" dirty="0"/>
          </a:p>
          <a:p>
            <a:pPr lvl="1"/>
            <a:endParaRPr lang="sr-Latn-RS" dirty="0"/>
          </a:p>
        </p:txBody>
      </p:sp>
      <p:sp>
        <p:nvSpPr>
          <p:cNvPr id="5" name="Speech Bubble: Rectangle with Corners Rounded 4">
            <a:extLst>
              <a:ext uri="{FF2B5EF4-FFF2-40B4-BE49-F238E27FC236}">
                <a16:creationId xmlns:a16="http://schemas.microsoft.com/office/drawing/2014/main" id="{ED3DD243-998F-494F-847C-3899FD848A95}"/>
              </a:ext>
            </a:extLst>
          </p:cNvPr>
          <p:cNvSpPr/>
          <p:nvPr/>
        </p:nvSpPr>
        <p:spPr>
          <a:xfrm>
            <a:off x="304800" y="3473355"/>
            <a:ext cx="4572000" cy="1056610"/>
          </a:xfrm>
          <a:prstGeom prst="wedgeRoundRectCallout">
            <a:avLst>
              <a:gd name="adj1" fmla="val 72003"/>
              <a:gd name="adj2" fmla="val -25333"/>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t>N</a:t>
            </a:r>
            <a:r>
              <a:rPr lang="sr-Latn-RS" sz="2400" dirty="0">
                <a:solidFill>
                  <a:schemeClr val="lt1"/>
                </a:solidFill>
              </a:rPr>
              <a:t>ačin da dođemo do istine da pravimo ponovljene opservacije</a:t>
            </a:r>
            <a:endParaRPr lang="en-US" sz="2400" dirty="0">
              <a:solidFill>
                <a:schemeClr val="lt1"/>
              </a:solidFill>
            </a:endParaRPr>
          </a:p>
        </p:txBody>
      </p:sp>
      <p:sp>
        <p:nvSpPr>
          <p:cNvPr id="6" name="Speech Bubble: Rectangle with Corners Rounded 5">
            <a:extLst>
              <a:ext uri="{FF2B5EF4-FFF2-40B4-BE49-F238E27FC236}">
                <a16:creationId xmlns:a16="http://schemas.microsoft.com/office/drawing/2014/main" id="{8BACC90A-DD7E-435C-B732-6EB2D9B4C144}"/>
              </a:ext>
            </a:extLst>
          </p:cNvPr>
          <p:cNvSpPr/>
          <p:nvPr/>
        </p:nvSpPr>
        <p:spPr>
          <a:xfrm>
            <a:off x="1767385" y="4759182"/>
            <a:ext cx="4572000" cy="1200329"/>
          </a:xfrm>
          <a:prstGeom prst="wedgeRoundRectCallout">
            <a:avLst>
              <a:gd name="adj1" fmla="val 41257"/>
              <a:gd name="adj2" fmla="val -100091"/>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solidFill>
                  <a:schemeClr val="lt1"/>
                </a:solidFill>
              </a:rPr>
              <a:t>Na osnovu prikupljenih opservacija generalizujemo – dolazimo do verovatnog zaključka</a:t>
            </a:r>
          </a:p>
        </p:txBody>
      </p:sp>
    </p:spTree>
    <p:extLst>
      <p:ext uri="{BB962C8B-B14F-4D97-AF65-F5344CB8AC3E}">
        <p14:creationId xmlns:p14="http://schemas.microsoft.com/office/powerpoint/2010/main" val="360014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sz="3600" dirty="0"/>
              <a:t>Razlika d</a:t>
            </a:r>
            <a:r>
              <a:rPr lang="en-US" sz="3600" dirty="0" err="1"/>
              <a:t>eduktivno</a:t>
            </a:r>
            <a:r>
              <a:rPr lang="sr-Latn-RS" sz="3600" dirty="0"/>
              <a:t>g i </a:t>
            </a:r>
            <a:r>
              <a:rPr lang="en-US" sz="3600" dirty="0" err="1"/>
              <a:t>induktivno</a:t>
            </a:r>
            <a:r>
              <a:rPr lang="sr-Latn-RS" sz="3600" dirty="0"/>
              <a:t>g </a:t>
            </a:r>
            <a:r>
              <a:rPr lang="en-US" sz="3600" dirty="0" err="1"/>
              <a:t>zak</a:t>
            </a:r>
            <a:r>
              <a:rPr lang="sr-Latn-RS" sz="3600" dirty="0"/>
              <a:t>ljučivanja</a:t>
            </a:r>
            <a:endParaRPr lang="en-US" sz="3600" dirty="0"/>
          </a:p>
        </p:txBody>
      </p:sp>
      <p:sp>
        <p:nvSpPr>
          <p:cNvPr id="4" name="TextBox 3"/>
          <p:cNvSpPr txBox="1"/>
          <p:nvPr/>
        </p:nvSpPr>
        <p:spPr>
          <a:xfrm>
            <a:off x="304800" y="1452561"/>
            <a:ext cx="8515350" cy="71777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r-Latn-RS" sz="3200" dirty="0"/>
              <a:t>Generalizacija</a:t>
            </a:r>
            <a:endParaRPr lang="en-US" sz="3200" dirty="0"/>
          </a:p>
        </p:txBody>
      </p:sp>
      <p:sp>
        <p:nvSpPr>
          <p:cNvPr id="5" name="Down Arrow 4"/>
          <p:cNvSpPr/>
          <p:nvPr/>
        </p:nvSpPr>
        <p:spPr>
          <a:xfrm>
            <a:off x="304800" y="2362201"/>
            <a:ext cx="3810000" cy="2438399"/>
          </a:xfrm>
          <a:prstGeom prst="down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400" dirty="0"/>
              <a:t>DEDUKTIVNO</a:t>
            </a:r>
          </a:p>
          <a:p>
            <a:pPr algn="ctr"/>
            <a:r>
              <a:rPr lang="sr-Latn-RS" sz="2000" i="1" dirty="0"/>
              <a:t>Top Down</a:t>
            </a:r>
            <a:endParaRPr lang="en-US" sz="2000" i="1" dirty="0"/>
          </a:p>
        </p:txBody>
      </p:sp>
      <p:sp>
        <p:nvSpPr>
          <p:cNvPr id="8" name="TextBox 7"/>
          <p:cNvSpPr txBox="1"/>
          <p:nvPr/>
        </p:nvSpPr>
        <p:spPr>
          <a:xfrm>
            <a:off x="304800" y="4992469"/>
            <a:ext cx="8515350" cy="71777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r-Latn-RS" dirty="0"/>
              <a:t>Specifična instanca</a:t>
            </a:r>
            <a:endParaRPr lang="en-US" dirty="0"/>
          </a:p>
        </p:txBody>
      </p:sp>
      <p:grpSp>
        <p:nvGrpSpPr>
          <p:cNvPr id="3" name="Group 2">
            <a:extLst>
              <a:ext uri="{FF2B5EF4-FFF2-40B4-BE49-F238E27FC236}">
                <a16:creationId xmlns:a16="http://schemas.microsoft.com/office/drawing/2014/main" id="{EBE96E22-33DE-42AB-B26C-09BDCA8E0409}"/>
              </a:ext>
            </a:extLst>
          </p:cNvPr>
          <p:cNvGrpSpPr/>
          <p:nvPr/>
        </p:nvGrpSpPr>
        <p:grpSpPr>
          <a:xfrm>
            <a:off x="5029202" y="2362200"/>
            <a:ext cx="3810000" cy="2438398"/>
            <a:chOff x="5029202" y="2590800"/>
            <a:chExt cx="3810000" cy="1981200"/>
          </a:xfrm>
        </p:grpSpPr>
        <p:sp>
          <p:nvSpPr>
            <p:cNvPr id="6" name="Down Arrow 5"/>
            <p:cNvSpPr/>
            <p:nvPr/>
          </p:nvSpPr>
          <p:spPr>
            <a:xfrm>
              <a:off x="5029202" y="2590800"/>
              <a:ext cx="3810000" cy="1981200"/>
            </a:xfrm>
            <a:prstGeom prst="downArrow">
              <a:avLst/>
            </a:prstGeom>
            <a:solidFill>
              <a:schemeClr val="accent5">
                <a:lumMod val="50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9" name="TextBox 8"/>
            <p:cNvSpPr txBox="1"/>
            <p:nvPr/>
          </p:nvSpPr>
          <p:spPr>
            <a:xfrm>
              <a:off x="6028345" y="3044279"/>
              <a:ext cx="1811713" cy="769441"/>
            </a:xfrm>
            <a:prstGeom prst="rect">
              <a:avLst/>
            </a:prstGeom>
            <a:noFill/>
          </p:spPr>
          <p:txBody>
            <a:bodyPr wrap="none" rtlCol="0">
              <a:spAutoFit/>
            </a:bodyPr>
            <a:lstStyle/>
            <a:p>
              <a:pPr algn="ctr"/>
              <a:r>
                <a:rPr lang="sr-Latn-RS" sz="2400" dirty="0">
                  <a:solidFill>
                    <a:schemeClr val="bg1"/>
                  </a:solidFill>
                </a:rPr>
                <a:t>INDUKTIVNO</a:t>
              </a:r>
            </a:p>
            <a:p>
              <a:pPr algn="ctr"/>
              <a:r>
                <a:rPr lang="sr-Latn-RS" sz="2000" i="1" dirty="0" err="1">
                  <a:solidFill>
                    <a:schemeClr val="bg1"/>
                  </a:solidFill>
                </a:rPr>
                <a:t>Bottom</a:t>
              </a:r>
              <a:r>
                <a:rPr lang="sr-Latn-RS" sz="2000" i="1" dirty="0">
                  <a:solidFill>
                    <a:schemeClr val="bg1"/>
                  </a:solidFill>
                </a:rPr>
                <a:t> </a:t>
              </a:r>
              <a:r>
                <a:rPr lang="sr-Latn-RS" sz="2000" i="1" dirty="0" err="1">
                  <a:solidFill>
                    <a:schemeClr val="bg1"/>
                  </a:solidFill>
                </a:rPr>
                <a:t>Up</a:t>
              </a:r>
              <a:endParaRPr lang="en-US" sz="2000" i="1" dirty="0">
                <a:solidFill>
                  <a:schemeClr val="bg1"/>
                </a:solidFill>
              </a:endParaRPr>
            </a:p>
          </p:txBody>
        </p:sp>
      </p:grpSp>
    </p:spTree>
    <p:extLst>
      <p:ext uri="{BB962C8B-B14F-4D97-AF65-F5344CB8AC3E}">
        <p14:creationId xmlns:p14="http://schemas.microsoft.com/office/powerpoint/2010/main" val="67528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7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84255"/>
          </a:xfrm>
        </p:spPr>
        <p:txBody>
          <a:bodyPr/>
          <a:lstStyle/>
          <a:p>
            <a:r>
              <a:rPr lang="sr-Latn-RS" dirty="0"/>
              <a:t>Empiricizam</a:t>
            </a:r>
            <a:endParaRPr lang="en-US" dirty="0"/>
          </a:p>
        </p:txBody>
      </p:sp>
      <p:sp>
        <p:nvSpPr>
          <p:cNvPr id="3" name="Content Placeholder 2"/>
          <p:cNvSpPr>
            <a:spLocks noGrp="1"/>
          </p:cNvSpPr>
          <p:nvPr>
            <p:ph idx="1"/>
          </p:nvPr>
        </p:nvSpPr>
        <p:spPr>
          <a:xfrm>
            <a:off x="130629" y="1122239"/>
            <a:ext cx="8882742" cy="1163761"/>
          </a:xfrm>
        </p:spPr>
        <p:txBody>
          <a:bodyPr/>
          <a:lstStyle/>
          <a:p>
            <a:r>
              <a:rPr lang="sr-Latn-RS" dirty="0"/>
              <a:t>Što više podataka imamo – veća je verovatnoća da su naši zaključci tačni</a:t>
            </a:r>
            <a:endParaRPr lang="en-US" dirty="0"/>
          </a:p>
        </p:txBody>
      </p:sp>
      <p:sp>
        <p:nvSpPr>
          <p:cNvPr id="4" name="Oval 3"/>
          <p:cNvSpPr/>
          <p:nvPr/>
        </p:nvSpPr>
        <p:spPr>
          <a:xfrm>
            <a:off x="93098" y="2438401"/>
            <a:ext cx="3048000" cy="3048000"/>
          </a:xfrm>
          <a:prstGeom prst="ellipse">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a:off x="354355" y="2438400"/>
            <a:ext cx="2481943" cy="2396359"/>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nvGrpSpPr>
          <p:cNvPr id="9" name="Group 8"/>
          <p:cNvGrpSpPr/>
          <p:nvPr/>
        </p:nvGrpSpPr>
        <p:grpSpPr>
          <a:xfrm>
            <a:off x="201955" y="2286000"/>
            <a:ext cx="2786743" cy="2701159"/>
            <a:chOff x="2928257" y="1752599"/>
            <a:chExt cx="2786743" cy="2701159"/>
          </a:xfrm>
        </p:grpSpPr>
        <p:sp>
          <p:nvSpPr>
            <p:cNvPr id="6" name="Oval 5"/>
            <p:cNvSpPr/>
            <p:nvPr/>
          </p:nvSpPr>
          <p:spPr>
            <a:xfrm>
              <a:off x="2928257" y="4148958"/>
              <a:ext cx="3048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191000" y="1752599"/>
              <a:ext cx="3048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410200" y="4148958"/>
              <a:ext cx="3048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778898" y="3484179"/>
            <a:ext cx="1600200" cy="1502980"/>
            <a:chOff x="3505200" y="3484179"/>
            <a:chExt cx="1600200" cy="1502980"/>
          </a:xfrm>
        </p:grpSpPr>
        <p:sp>
          <p:nvSpPr>
            <p:cNvPr id="10" name="Oval 9"/>
            <p:cNvSpPr/>
            <p:nvPr/>
          </p:nvSpPr>
          <p:spPr>
            <a:xfrm>
              <a:off x="3505200" y="3484179"/>
              <a:ext cx="3048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00600" y="3484179"/>
              <a:ext cx="3048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69228" y="4682359"/>
              <a:ext cx="3048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991" y="2286000"/>
            <a:ext cx="2270184" cy="2703583"/>
          </a:xfrm>
          <a:prstGeom prst="rect">
            <a:avLst/>
          </a:prstGeom>
        </p:spPr>
      </p:pic>
      <p:sp>
        <p:nvSpPr>
          <p:cNvPr id="15" name="TextBox 14"/>
          <p:cNvSpPr txBox="1"/>
          <p:nvPr/>
        </p:nvSpPr>
        <p:spPr>
          <a:xfrm>
            <a:off x="3477404" y="5057209"/>
            <a:ext cx="2392771" cy="707886"/>
          </a:xfrm>
          <a:prstGeom prst="rect">
            <a:avLst/>
          </a:prstGeom>
          <a:noFill/>
        </p:spPr>
        <p:txBody>
          <a:bodyPr wrap="none" rtlCol="0">
            <a:spAutoFit/>
          </a:bodyPr>
          <a:lstStyle/>
          <a:p>
            <a:pPr algn="ctr"/>
            <a:r>
              <a:rPr lang="en-US" sz="2000" dirty="0"/>
              <a:t>David Hume </a:t>
            </a:r>
          </a:p>
          <a:p>
            <a:pPr algn="ctr"/>
            <a:r>
              <a:rPr lang="en-US" sz="2000" dirty="0"/>
              <a:t>“Skeptical Scotsman”</a:t>
            </a:r>
          </a:p>
        </p:txBody>
      </p:sp>
      <p:sp>
        <p:nvSpPr>
          <p:cNvPr id="19" name="Speech Bubble: Rectangle with Corners Rounded 18">
            <a:extLst>
              <a:ext uri="{FF2B5EF4-FFF2-40B4-BE49-F238E27FC236}">
                <a16:creationId xmlns:a16="http://schemas.microsoft.com/office/drawing/2014/main" id="{8A0EDD01-4C0C-45E7-968D-E1546A078C39}"/>
              </a:ext>
            </a:extLst>
          </p:cNvPr>
          <p:cNvSpPr/>
          <p:nvPr/>
        </p:nvSpPr>
        <p:spPr>
          <a:xfrm>
            <a:off x="6308596" y="2590801"/>
            <a:ext cx="2737757" cy="2243958"/>
          </a:xfrm>
          <a:prstGeom prst="wedgeRoundRectCallout">
            <a:avLst>
              <a:gd name="adj1" fmla="val -93614"/>
              <a:gd name="adj2" fmla="val -21408"/>
              <a:gd name="adj3" fmla="val 16667"/>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t>Indukcij</a:t>
            </a:r>
            <a:r>
              <a:rPr lang="sr-Latn-RS" sz="2000" dirty="0"/>
              <a:t>om</a:t>
            </a:r>
            <a:r>
              <a:rPr lang="en-US" sz="2000" dirty="0"/>
              <a:t> ne </a:t>
            </a:r>
            <a:r>
              <a:rPr lang="en-US" sz="2000" dirty="0" err="1"/>
              <a:t>mo</a:t>
            </a:r>
            <a:r>
              <a:rPr lang="sr-Latn-RS" sz="2000" dirty="0" err="1"/>
              <a:t>žemo</a:t>
            </a:r>
            <a:r>
              <a:rPr lang="sr-Latn-RS" sz="2000" dirty="0"/>
              <a:t> doći do </a:t>
            </a:r>
            <a:r>
              <a:rPr lang="sr-Latn-RS" sz="2000" i="1" dirty="0"/>
              <a:t>sigurnih </a:t>
            </a:r>
            <a:r>
              <a:rPr lang="sr-Latn-RS" sz="2000" dirty="0"/>
              <a:t>zaključaka</a:t>
            </a:r>
          </a:p>
          <a:p>
            <a:pPr algn="ctr"/>
            <a:endParaRPr lang="sr-Latn-RS" sz="2000" dirty="0"/>
          </a:p>
          <a:p>
            <a:pPr algn="ctr"/>
            <a:r>
              <a:rPr lang="sr-Latn-RS" sz="2000" dirty="0"/>
              <a:t>jer pretpostavlja da će stvari uvek ostati iste</a:t>
            </a:r>
            <a:endParaRPr lang="en-US" sz="2000" dirty="0"/>
          </a:p>
        </p:txBody>
      </p:sp>
    </p:spTree>
    <p:extLst>
      <p:ext uri="{BB962C8B-B14F-4D97-AF65-F5344CB8AC3E}">
        <p14:creationId xmlns:p14="http://schemas.microsoft.com/office/powerpoint/2010/main" val="101206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p:bldP spid="19" grpId="0" animBg="1"/>
    </p:bld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96C52A97FF7E5488EC659029126AE2C" ma:contentTypeVersion="2" ma:contentTypeDescription="Kreiraj novi dokument." ma:contentTypeScope="" ma:versionID="7938d598a0acc0428a54642a61ca0298">
  <xsd:schema xmlns:xsd="http://www.w3.org/2001/XMLSchema" xmlns:xs="http://www.w3.org/2001/XMLSchema" xmlns:p="http://schemas.microsoft.com/office/2006/metadata/properties" xmlns:ns2="2251ad64-67db-4c38-9aa8-5eaa7f9c85b4" targetNamespace="http://schemas.microsoft.com/office/2006/metadata/properties" ma:root="true" ma:fieldsID="4264f1ff013e4348ba1d229a17d9c4fa" ns2:_="">
    <xsd:import namespace="2251ad64-67db-4c38-9aa8-5eaa7f9c85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51ad64-67db-4c38-9aa8-5eaa7f9c8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 sadržaja"/>
        <xsd:element ref="dc:title" minOccurs="0" maxOccurs="1" ma:index="4" ma:displayName="Naslov"/>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9FA84EB-F9CE-406D-97AA-6F52E543872C}"/>
</file>

<file path=customXml/itemProps2.xml><?xml version="1.0" encoding="utf-8"?>
<ds:datastoreItem xmlns:ds="http://schemas.openxmlformats.org/officeDocument/2006/customXml" ds:itemID="{1ACA05DF-9CAD-4CAF-ACAF-3AA00594DF78}"/>
</file>

<file path=customXml/itemProps3.xml><?xml version="1.0" encoding="utf-8"?>
<ds:datastoreItem xmlns:ds="http://schemas.openxmlformats.org/officeDocument/2006/customXml" ds:itemID="{AC43B6B3-ABF8-48C3-B81C-3EB5D8BC01C0}"/>
</file>

<file path=docProps/app.xml><?xml version="1.0" encoding="utf-8"?>
<Properties xmlns="http://schemas.openxmlformats.org/officeDocument/2006/extended-properties" xmlns:vt="http://schemas.openxmlformats.org/officeDocument/2006/docPropsVTypes">
  <TotalTime>122</TotalTime>
  <Words>4787</Words>
  <Application>Microsoft Office PowerPoint</Application>
  <PresentationFormat>On-screen Show (4:3)</PresentationFormat>
  <Paragraphs>536</Paragraphs>
  <Slides>46</Slides>
  <Notes>27</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Cambria Math</vt:lpstr>
      <vt:lpstr>1_Office Theme</vt:lpstr>
      <vt:lpstr>Pregled oblasti i  rekapitulacija osnovnih pojmova</vt:lpstr>
      <vt:lpstr>Deduktivno zaključivanje</vt:lpstr>
      <vt:lpstr>Deduktivno zaključivanje</vt:lpstr>
      <vt:lpstr>Deduktivno zaključivanje</vt:lpstr>
      <vt:lpstr>Deduktivno zaključivanje</vt:lpstr>
      <vt:lpstr>Deduktivno zaključivanje</vt:lpstr>
      <vt:lpstr>Induktivno zaključivanje</vt:lpstr>
      <vt:lpstr>Razlika deduktivnog i induktivnog zaključivanja</vt:lpstr>
      <vt:lpstr>Empiricizam</vt:lpstr>
      <vt:lpstr>Različiti ciljevi</vt:lpstr>
      <vt:lpstr>Na koji način učimo?</vt:lpstr>
      <vt:lpstr>Istorija</vt:lpstr>
      <vt:lpstr>Šta je Soft kompjuting?</vt:lpstr>
      <vt:lpstr>Soft Computing</vt:lpstr>
      <vt:lpstr>Soft Computing koncepti</vt:lpstr>
      <vt:lpstr>Fuzzy koncepti</vt:lpstr>
      <vt:lpstr>Fuzzy koncepti</vt:lpstr>
      <vt:lpstr>Evolutivno računarstvo</vt:lpstr>
      <vt:lpstr>Evolutivno računarstvo</vt:lpstr>
      <vt:lpstr>Evolutivno računarstvo</vt:lpstr>
      <vt:lpstr>Inteligencija mnoštva</vt:lpstr>
      <vt:lpstr>Mravlji algoritmi – biološka inspiracija</vt:lpstr>
      <vt:lpstr>Mravlji algoritmi – biološka inspiracija</vt:lpstr>
      <vt:lpstr>Mravlji algoritmi – biološka inspiracija</vt:lpstr>
      <vt:lpstr>Neuronske mreže</vt:lpstr>
      <vt:lpstr>Šta je mašinsko učenje?</vt:lpstr>
      <vt:lpstr>Machine learning</vt:lpstr>
      <vt:lpstr>Machine learning</vt:lpstr>
      <vt:lpstr>Komponente nadgledanog obučavanja</vt:lpstr>
      <vt:lpstr>Nadgledano učenje</vt:lpstr>
      <vt:lpstr>Tipične mere performanse</vt:lpstr>
      <vt:lpstr>Evaluacija – postupak evaluacije</vt:lpstr>
      <vt:lpstr>Evaluacija – postupak evaluacije</vt:lpstr>
      <vt:lpstr>Kako evaluirati model?</vt:lpstr>
      <vt:lpstr>Optimizacija hiper-parametara modela</vt:lpstr>
      <vt:lpstr>Optimizacija hiper-parametara modela</vt:lpstr>
      <vt:lpstr>        Workflow</vt:lpstr>
      <vt:lpstr> Workflow</vt:lpstr>
      <vt:lpstr>Vizuelizacija</vt:lpstr>
      <vt:lpstr>Vizuelizacija</vt:lpstr>
      <vt:lpstr>Učenje – šta su problemi?</vt:lpstr>
      <vt:lpstr>Analiza grešaka modela</vt:lpstr>
      <vt:lpstr>Primeri analize grešaka modela</vt:lpstr>
      <vt:lpstr>Primeri analize grešaka modela</vt:lpstr>
      <vt:lpstr>Primeri analize grešaka modela</vt:lpstr>
      <vt:lpstr>Primeri analize grešaka modela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Pregled oblasti i  rekapitulacija osnovnih pojmova</dc:title>
  <dc:creator>Nikola Luburic</dc:creator>
  <cp:lastModifiedBy>Nikola Luburic</cp:lastModifiedBy>
  <cp:revision>10</cp:revision>
  <dcterms:created xsi:type="dcterms:W3CDTF">2020-10-12T13:38:21Z</dcterms:created>
  <dcterms:modified xsi:type="dcterms:W3CDTF">2020-10-12T15:41:02Z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0x010100B96C52A97FF7E5488EC659029126AE2C</vt:lpwstr>
  </property>
</Properties>
</file>